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handoutMasterIdLst>
    <p:handoutMasterId r:id="rId108"/>
  </p:handoutMasterIdLst>
  <p:sldIdLst>
    <p:sldId id="256" r:id="rId2"/>
    <p:sldId id="257" r:id="rId3"/>
    <p:sldId id="479" r:id="rId4"/>
    <p:sldId id="480" r:id="rId5"/>
    <p:sldId id="258" r:id="rId6"/>
    <p:sldId id="259" r:id="rId7"/>
    <p:sldId id="272" r:id="rId8"/>
    <p:sldId id="344" r:id="rId9"/>
    <p:sldId id="345" r:id="rId10"/>
    <p:sldId id="346" r:id="rId11"/>
    <p:sldId id="349" r:id="rId12"/>
    <p:sldId id="350" r:id="rId13"/>
    <p:sldId id="363" r:id="rId14"/>
    <p:sldId id="364" r:id="rId15"/>
    <p:sldId id="365" r:id="rId16"/>
    <p:sldId id="366" r:id="rId17"/>
    <p:sldId id="367" r:id="rId18"/>
    <p:sldId id="383" r:id="rId19"/>
    <p:sldId id="384" r:id="rId20"/>
    <p:sldId id="385" r:id="rId21"/>
    <p:sldId id="386" r:id="rId22"/>
    <p:sldId id="362" r:id="rId23"/>
    <p:sldId id="352" r:id="rId24"/>
    <p:sldId id="387" r:id="rId25"/>
    <p:sldId id="389" r:id="rId26"/>
    <p:sldId id="475" r:id="rId27"/>
    <p:sldId id="477" r:id="rId28"/>
    <p:sldId id="529" r:id="rId29"/>
    <p:sldId id="388" r:id="rId30"/>
    <p:sldId id="370" r:id="rId31"/>
    <p:sldId id="371" r:id="rId32"/>
    <p:sldId id="390" r:id="rId33"/>
    <p:sldId id="391" r:id="rId34"/>
    <p:sldId id="372" r:id="rId35"/>
    <p:sldId id="392" r:id="rId36"/>
    <p:sldId id="526" r:id="rId37"/>
    <p:sldId id="393" r:id="rId38"/>
    <p:sldId id="525" r:id="rId39"/>
    <p:sldId id="394" r:id="rId40"/>
    <p:sldId id="395" r:id="rId41"/>
    <p:sldId id="396" r:id="rId42"/>
    <p:sldId id="397" r:id="rId43"/>
    <p:sldId id="398" r:id="rId44"/>
    <p:sldId id="528" r:id="rId45"/>
    <p:sldId id="409" r:id="rId46"/>
    <p:sldId id="416" r:id="rId47"/>
    <p:sldId id="417" r:id="rId48"/>
    <p:sldId id="418" r:id="rId49"/>
    <p:sldId id="518" r:id="rId50"/>
    <p:sldId id="419" r:id="rId51"/>
    <p:sldId id="519" r:id="rId52"/>
    <p:sldId id="520" r:id="rId53"/>
    <p:sldId id="521" r:id="rId54"/>
    <p:sldId id="522" r:id="rId55"/>
    <p:sldId id="523" r:id="rId56"/>
    <p:sldId id="532" r:id="rId57"/>
    <p:sldId id="530" r:id="rId58"/>
    <p:sldId id="531" r:id="rId59"/>
    <p:sldId id="458" r:id="rId60"/>
    <p:sldId id="420" r:id="rId61"/>
    <p:sldId id="459" r:id="rId62"/>
    <p:sldId id="481" r:id="rId63"/>
    <p:sldId id="533" r:id="rId64"/>
    <p:sldId id="482" r:id="rId65"/>
    <p:sldId id="483" r:id="rId66"/>
    <p:sldId id="484" r:id="rId67"/>
    <p:sldId id="534" r:id="rId68"/>
    <p:sldId id="485" r:id="rId69"/>
    <p:sldId id="486" r:id="rId70"/>
    <p:sldId id="527" r:id="rId71"/>
    <p:sldId id="487" r:id="rId72"/>
    <p:sldId id="535" r:id="rId73"/>
    <p:sldId id="488" r:id="rId74"/>
    <p:sldId id="489" r:id="rId75"/>
    <p:sldId id="490" r:id="rId76"/>
    <p:sldId id="499" r:id="rId77"/>
    <p:sldId id="439" r:id="rId78"/>
    <p:sldId id="440" r:id="rId79"/>
    <p:sldId id="442" r:id="rId80"/>
    <p:sldId id="441" r:id="rId81"/>
    <p:sldId id="491" r:id="rId82"/>
    <p:sldId id="492" r:id="rId83"/>
    <p:sldId id="493" r:id="rId84"/>
    <p:sldId id="494" r:id="rId85"/>
    <p:sldId id="524" r:id="rId86"/>
    <p:sldId id="495" r:id="rId87"/>
    <p:sldId id="496" r:id="rId88"/>
    <p:sldId id="497" r:id="rId89"/>
    <p:sldId id="498" r:id="rId90"/>
    <p:sldId id="444" r:id="rId91"/>
    <p:sldId id="460" r:id="rId92"/>
    <p:sldId id="447" r:id="rId93"/>
    <p:sldId id="500" r:id="rId94"/>
    <p:sldId id="503" r:id="rId95"/>
    <p:sldId id="501" r:id="rId96"/>
    <p:sldId id="504" r:id="rId97"/>
    <p:sldId id="505" r:id="rId98"/>
    <p:sldId id="506" r:id="rId99"/>
    <p:sldId id="507" r:id="rId100"/>
    <p:sldId id="509" r:id="rId101"/>
    <p:sldId id="510" r:id="rId102"/>
    <p:sldId id="513" r:id="rId103"/>
    <p:sldId id="514" r:id="rId104"/>
    <p:sldId id="515" r:id="rId105"/>
    <p:sldId id="517" r:id="rId106"/>
  </p:sldIdLst>
  <p:sldSz cx="20104100" cy="11309350"/>
  <p:notesSz cx="6858000"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716" userDrawn="1">
          <p15:clr>
            <a:srgbClr val="A4A3A4"/>
          </p15:clr>
        </p15:guide>
        <p15:guide id="3" pos="11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4C4C4C"/>
    <a:srgbClr val="FFF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71" autoAdjust="0"/>
  </p:normalViewPr>
  <p:slideViewPr>
    <p:cSldViewPr>
      <p:cViewPr varScale="1">
        <p:scale>
          <a:sx n="42" d="100"/>
          <a:sy n="42" d="100"/>
        </p:scale>
        <p:origin x="-708" y="-114"/>
      </p:cViewPr>
      <p:guideLst>
        <p:guide orient="horz" pos="2880"/>
        <p:guide pos="716"/>
        <p:guide pos="11948"/>
      </p:guideLst>
    </p:cSldViewPr>
  </p:slideViewPr>
  <p:notesTextViewPr>
    <p:cViewPr>
      <p:scale>
        <a:sx n="100" d="100"/>
        <a:sy n="100" d="100"/>
      </p:scale>
      <p:origin x="0" y="0"/>
    </p:cViewPr>
  </p:notesTextViewPr>
  <p:sorterViewPr>
    <p:cViewPr>
      <p:scale>
        <a:sx n="100" d="100"/>
        <a:sy n="100" d="100"/>
      </p:scale>
      <p:origin x="0" y="247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9649D1-C64A-42A1-BE6F-5A24D502E206}"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2607A1D9-C937-4C5E-92B1-F8AC36CCB0CC}">
      <dgm:prSet phldrT="[Texto]" custT="1"/>
      <dgm:spPr>
        <a:solidFill>
          <a:srgbClr val="FFD300"/>
        </a:solidFill>
      </dgm:spPr>
      <dgm:t>
        <a:bodyPr/>
        <a:lstStyle/>
        <a:p>
          <a:r>
            <a:rPr lang="pt-BR" sz="2800" b="1" dirty="0" smtClean="0"/>
            <a:t>VIGIA</a:t>
          </a:r>
          <a:endParaRPr lang="pt-BR" sz="2800" b="1" dirty="0"/>
        </a:p>
      </dgm:t>
    </dgm:pt>
    <dgm:pt modelId="{25BDFB32-4527-44E7-852D-0697170851F9}" type="parTrans" cxnId="{3FD7AA11-E98F-46BD-9484-7E3A803FDDA2}">
      <dgm:prSet/>
      <dgm:spPr/>
      <dgm:t>
        <a:bodyPr/>
        <a:lstStyle/>
        <a:p>
          <a:endParaRPr lang="pt-BR" sz="2800"/>
        </a:p>
      </dgm:t>
    </dgm:pt>
    <dgm:pt modelId="{DF73CDB4-C3A6-4F3D-B2F5-77EDE1FA07F0}" type="sibTrans" cxnId="{3FD7AA11-E98F-46BD-9484-7E3A803FDDA2}">
      <dgm:prSet/>
      <dgm:spPr/>
      <dgm:t>
        <a:bodyPr/>
        <a:lstStyle/>
        <a:p>
          <a:endParaRPr lang="pt-BR" sz="2800"/>
        </a:p>
      </dgm:t>
    </dgm:pt>
    <dgm:pt modelId="{8CE5AB81-2580-4AE6-8D99-22EA5A372632}">
      <dgm:prSet phldrT="[Texto]" custT="1"/>
      <dgm:spPr>
        <a:solidFill>
          <a:srgbClr val="FFD300"/>
        </a:solidFill>
      </dgm:spPr>
      <dgm:t>
        <a:bodyPr/>
        <a:lstStyle/>
        <a:p>
          <a:r>
            <a:rPr lang="pt-BR" sz="2800" b="1" dirty="0" smtClean="0"/>
            <a:t>Meta 4</a:t>
          </a:r>
          <a:endParaRPr lang="pt-BR" sz="2800" b="1" dirty="0"/>
        </a:p>
      </dgm:t>
    </dgm:pt>
    <dgm:pt modelId="{95B67A79-099B-4C9D-91F4-4DA5D587C4A8}" type="parTrans" cxnId="{D7953438-E5A4-469A-9F50-002D1E063E8D}">
      <dgm:prSet/>
      <dgm:spPr/>
      <dgm:t>
        <a:bodyPr/>
        <a:lstStyle/>
        <a:p>
          <a:endParaRPr lang="pt-BR" sz="2800"/>
        </a:p>
      </dgm:t>
    </dgm:pt>
    <dgm:pt modelId="{FB72B2BD-8D5A-4A8E-85C3-F209B00C2636}" type="sibTrans" cxnId="{D7953438-E5A4-469A-9F50-002D1E063E8D}">
      <dgm:prSet/>
      <dgm:spPr/>
      <dgm:t>
        <a:bodyPr/>
        <a:lstStyle/>
        <a:p>
          <a:endParaRPr lang="pt-BR" sz="2800"/>
        </a:p>
      </dgm:t>
    </dgm:pt>
    <dgm:pt modelId="{DD79EF2D-51D3-45B1-8ED9-1BA4FEF89244}">
      <dgm:prSet phldrT="[Texto]" custT="1"/>
      <dgm:spPr>
        <a:solidFill>
          <a:srgbClr val="FFD300"/>
        </a:solidFill>
      </dgm:spPr>
      <dgm:t>
        <a:bodyPr/>
        <a:lstStyle/>
        <a:p>
          <a:r>
            <a:rPr lang="pt-BR" sz="2800" b="1" dirty="0" smtClean="0"/>
            <a:t>Profat</a:t>
          </a:r>
          <a:endParaRPr lang="pt-BR" sz="2800" b="1" dirty="0"/>
        </a:p>
      </dgm:t>
    </dgm:pt>
    <dgm:pt modelId="{1D08D3C2-A1EC-4026-9C9B-386D51F93211}" type="parTrans" cxnId="{9A65F525-487C-4AC4-96BB-A36F075F5494}">
      <dgm:prSet/>
      <dgm:spPr/>
      <dgm:t>
        <a:bodyPr/>
        <a:lstStyle/>
        <a:p>
          <a:endParaRPr lang="pt-BR" sz="2800"/>
        </a:p>
      </dgm:t>
    </dgm:pt>
    <dgm:pt modelId="{38C80D3D-7B63-4681-AA03-E60871665566}" type="sibTrans" cxnId="{9A65F525-487C-4AC4-96BB-A36F075F5494}">
      <dgm:prSet/>
      <dgm:spPr/>
      <dgm:t>
        <a:bodyPr/>
        <a:lstStyle/>
        <a:p>
          <a:endParaRPr lang="pt-BR" sz="2800"/>
        </a:p>
      </dgm:t>
    </dgm:pt>
    <dgm:pt modelId="{3195B4BC-B78A-4A6F-8425-34F8B9BC943F}">
      <dgm:prSet phldrT="[Texto]" custT="1"/>
      <dgm:spPr>
        <a:solidFill>
          <a:srgbClr val="FFD300"/>
        </a:solidFill>
      </dgm:spPr>
      <dgm:t>
        <a:bodyPr/>
        <a:lstStyle/>
        <a:p>
          <a:r>
            <a:rPr lang="pt-BR" sz="2800" b="1" dirty="0" smtClean="0"/>
            <a:t>Marte</a:t>
          </a:r>
          <a:endParaRPr lang="pt-BR" sz="2800" b="1" dirty="0"/>
        </a:p>
      </dgm:t>
    </dgm:pt>
    <dgm:pt modelId="{97ECEB43-9286-4BDA-9076-B677722A8A70}" type="parTrans" cxnId="{848102E0-4161-42BA-8ED4-52E88C3B3A0F}">
      <dgm:prSet/>
      <dgm:spPr/>
      <dgm:t>
        <a:bodyPr/>
        <a:lstStyle/>
        <a:p>
          <a:endParaRPr lang="pt-BR" sz="2800"/>
        </a:p>
      </dgm:t>
    </dgm:pt>
    <dgm:pt modelId="{06742AB9-0A09-4C25-993F-E696FDCD350D}" type="sibTrans" cxnId="{848102E0-4161-42BA-8ED4-52E88C3B3A0F}">
      <dgm:prSet/>
      <dgm:spPr/>
      <dgm:t>
        <a:bodyPr/>
        <a:lstStyle/>
        <a:p>
          <a:endParaRPr lang="pt-BR" sz="2800"/>
        </a:p>
      </dgm:t>
    </dgm:pt>
    <dgm:pt modelId="{1EAC91B5-8A53-43D5-8FF5-EE6AC11B23E3}" type="pres">
      <dgm:prSet presAssocID="{4E9649D1-C64A-42A1-BE6F-5A24D502E206}" presName="Name0" presStyleCnt="0">
        <dgm:presLayoutVars>
          <dgm:chMax val="1"/>
          <dgm:chPref val="1"/>
          <dgm:dir/>
          <dgm:animOne val="branch"/>
          <dgm:animLvl val="lvl"/>
        </dgm:presLayoutVars>
      </dgm:prSet>
      <dgm:spPr/>
      <dgm:t>
        <a:bodyPr/>
        <a:lstStyle/>
        <a:p>
          <a:endParaRPr lang="pt-BR"/>
        </a:p>
      </dgm:t>
    </dgm:pt>
    <dgm:pt modelId="{D405F0D5-EAF8-49A4-97C2-07BCCB961786}" type="pres">
      <dgm:prSet presAssocID="{2607A1D9-C937-4C5E-92B1-F8AC36CCB0CC}" presName="singleCycle" presStyleCnt="0"/>
      <dgm:spPr/>
    </dgm:pt>
    <dgm:pt modelId="{D6FF6243-6F8F-4B39-A07A-8FB8A4644566}" type="pres">
      <dgm:prSet presAssocID="{2607A1D9-C937-4C5E-92B1-F8AC36CCB0CC}" presName="singleCenter" presStyleLbl="node1" presStyleIdx="0" presStyleCnt="4" custLinFactNeighborY="-5256">
        <dgm:presLayoutVars>
          <dgm:chMax val="7"/>
          <dgm:chPref val="7"/>
        </dgm:presLayoutVars>
      </dgm:prSet>
      <dgm:spPr/>
      <dgm:t>
        <a:bodyPr/>
        <a:lstStyle/>
        <a:p>
          <a:endParaRPr lang="pt-BR"/>
        </a:p>
      </dgm:t>
    </dgm:pt>
    <dgm:pt modelId="{218489FF-3130-40F4-867C-2E2CCC335378}" type="pres">
      <dgm:prSet presAssocID="{95B67A79-099B-4C9D-91F4-4DA5D587C4A8}" presName="Name56" presStyleLbl="parChTrans1D2" presStyleIdx="0" presStyleCnt="3"/>
      <dgm:spPr/>
      <dgm:t>
        <a:bodyPr/>
        <a:lstStyle/>
        <a:p>
          <a:endParaRPr lang="pt-BR"/>
        </a:p>
      </dgm:t>
    </dgm:pt>
    <dgm:pt modelId="{D0F1649B-8296-417F-9412-C1E666F386ED}" type="pres">
      <dgm:prSet presAssocID="{8CE5AB81-2580-4AE6-8D99-22EA5A372632}" presName="text0" presStyleLbl="node1" presStyleIdx="1" presStyleCnt="4">
        <dgm:presLayoutVars>
          <dgm:bulletEnabled val="1"/>
        </dgm:presLayoutVars>
      </dgm:prSet>
      <dgm:spPr/>
      <dgm:t>
        <a:bodyPr/>
        <a:lstStyle/>
        <a:p>
          <a:endParaRPr lang="pt-BR"/>
        </a:p>
      </dgm:t>
    </dgm:pt>
    <dgm:pt modelId="{31D9B34B-289F-4DB6-ADD5-5258FBE40812}" type="pres">
      <dgm:prSet presAssocID="{1D08D3C2-A1EC-4026-9C9B-386D51F93211}" presName="Name56" presStyleLbl="parChTrans1D2" presStyleIdx="1" presStyleCnt="3"/>
      <dgm:spPr/>
      <dgm:t>
        <a:bodyPr/>
        <a:lstStyle/>
        <a:p>
          <a:endParaRPr lang="pt-BR"/>
        </a:p>
      </dgm:t>
    </dgm:pt>
    <dgm:pt modelId="{1095D3A3-E501-41D7-8ED5-BEC11B732F25}" type="pres">
      <dgm:prSet presAssocID="{DD79EF2D-51D3-45B1-8ED9-1BA4FEF89244}" presName="text0" presStyleLbl="node1" presStyleIdx="2" presStyleCnt="4">
        <dgm:presLayoutVars>
          <dgm:bulletEnabled val="1"/>
        </dgm:presLayoutVars>
      </dgm:prSet>
      <dgm:spPr/>
      <dgm:t>
        <a:bodyPr/>
        <a:lstStyle/>
        <a:p>
          <a:endParaRPr lang="pt-BR"/>
        </a:p>
      </dgm:t>
    </dgm:pt>
    <dgm:pt modelId="{7BFCA4D8-E05A-4A02-82C1-8C04515CD1E6}" type="pres">
      <dgm:prSet presAssocID="{97ECEB43-9286-4BDA-9076-B677722A8A70}" presName="Name56" presStyleLbl="parChTrans1D2" presStyleIdx="2" presStyleCnt="3"/>
      <dgm:spPr/>
      <dgm:t>
        <a:bodyPr/>
        <a:lstStyle/>
        <a:p>
          <a:endParaRPr lang="pt-BR"/>
        </a:p>
      </dgm:t>
    </dgm:pt>
    <dgm:pt modelId="{DF05F595-05DF-4C57-B700-C98E5A43C803}" type="pres">
      <dgm:prSet presAssocID="{3195B4BC-B78A-4A6F-8425-34F8B9BC943F}" presName="text0" presStyleLbl="node1" presStyleIdx="3" presStyleCnt="4">
        <dgm:presLayoutVars>
          <dgm:bulletEnabled val="1"/>
        </dgm:presLayoutVars>
      </dgm:prSet>
      <dgm:spPr/>
      <dgm:t>
        <a:bodyPr/>
        <a:lstStyle/>
        <a:p>
          <a:endParaRPr lang="pt-BR"/>
        </a:p>
      </dgm:t>
    </dgm:pt>
  </dgm:ptLst>
  <dgm:cxnLst>
    <dgm:cxn modelId="{9A65F525-487C-4AC4-96BB-A36F075F5494}" srcId="{2607A1D9-C937-4C5E-92B1-F8AC36CCB0CC}" destId="{DD79EF2D-51D3-45B1-8ED9-1BA4FEF89244}" srcOrd="1" destOrd="0" parTransId="{1D08D3C2-A1EC-4026-9C9B-386D51F93211}" sibTransId="{38C80D3D-7B63-4681-AA03-E60871665566}"/>
    <dgm:cxn modelId="{A4ECC805-2AB0-4705-957F-A1D21F6EE0EA}" type="presOf" srcId="{4E9649D1-C64A-42A1-BE6F-5A24D502E206}" destId="{1EAC91B5-8A53-43D5-8FF5-EE6AC11B23E3}" srcOrd="0" destOrd="0" presId="urn:microsoft.com/office/officeart/2008/layout/RadialCluster"/>
    <dgm:cxn modelId="{5F220DC2-64C8-402D-AFD7-05EE6CE5F907}" type="presOf" srcId="{DD79EF2D-51D3-45B1-8ED9-1BA4FEF89244}" destId="{1095D3A3-E501-41D7-8ED5-BEC11B732F25}" srcOrd="0" destOrd="0" presId="urn:microsoft.com/office/officeart/2008/layout/RadialCluster"/>
    <dgm:cxn modelId="{65A22F12-CBD9-48F1-A577-63F5BCF8746B}" type="presOf" srcId="{1D08D3C2-A1EC-4026-9C9B-386D51F93211}" destId="{31D9B34B-289F-4DB6-ADD5-5258FBE40812}" srcOrd="0" destOrd="0" presId="urn:microsoft.com/office/officeart/2008/layout/RadialCluster"/>
    <dgm:cxn modelId="{183F75F1-C8CE-4F79-AC41-34E821A9DE2C}" type="presOf" srcId="{8CE5AB81-2580-4AE6-8D99-22EA5A372632}" destId="{D0F1649B-8296-417F-9412-C1E666F386ED}" srcOrd="0" destOrd="0" presId="urn:microsoft.com/office/officeart/2008/layout/RadialCluster"/>
    <dgm:cxn modelId="{848102E0-4161-42BA-8ED4-52E88C3B3A0F}" srcId="{2607A1D9-C937-4C5E-92B1-F8AC36CCB0CC}" destId="{3195B4BC-B78A-4A6F-8425-34F8B9BC943F}" srcOrd="2" destOrd="0" parTransId="{97ECEB43-9286-4BDA-9076-B677722A8A70}" sibTransId="{06742AB9-0A09-4C25-993F-E696FDCD350D}"/>
    <dgm:cxn modelId="{1E1D591A-210F-47C1-9AE2-1AF6E1875781}" type="presOf" srcId="{2607A1D9-C937-4C5E-92B1-F8AC36CCB0CC}" destId="{D6FF6243-6F8F-4B39-A07A-8FB8A4644566}" srcOrd="0" destOrd="0" presId="urn:microsoft.com/office/officeart/2008/layout/RadialCluster"/>
    <dgm:cxn modelId="{CA7A134A-9BB9-4B6D-9722-1E0FE33FB4AA}" type="presOf" srcId="{95B67A79-099B-4C9D-91F4-4DA5D587C4A8}" destId="{218489FF-3130-40F4-867C-2E2CCC335378}" srcOrd="0" destOrd="0" presId="urn:microsoft.com/office/officeart/2008/layout/RadialCluster"/>
    <dgm:cxn modelId="{D7953438-E5A4-469A-9F50-002D1E063E8D}" srcId="{2607A1D9-C937-4C5E-92B1-F8AC36CCB0CC}" destId="{8CE5AB81-2580-4AE6-8D99-22EA5A372632}" srcOrd="0" destOrd="0" parTransId="{95B67A79-099B-4C9D-91F4-4DA5D587C4A8}" sibTransId="{FB72B2BD-8D5A-4A8E-85C3-F209B00C2636}"/>
    <dgm:cxn modelId="{3FD7AA11-E98F-46BD-9484-7E3A803FDDA2}" srcId="{4E9649D1-C64A-42A1-BE6F-5A24D502E206}" destId="{2607A1D9-C937-4C5E-92B1-F8AC36CCB0CC}" srcOrd="0" destOrd="0" parTransId="{25BDFB32-4527-44E7-852D-0697170851F9}" sibTransId="{DF73CDB4-C3A6-4F3D-B2F5-77EDE1FA07F0}"/>
    <dgm:cxn modelId="{A4F37153-9262-4E4D-8CBD-E76A34F895CA}" type="presOf" srcId="{3195B4BC-B78A-4A6F-8425-34F8B9BC943F}" destId="{DF05F595-05DF-4C57-B700-C98E5A43C803}" srcOrd="0" destOrd="0" presId="urn:microsoft.com/office/officeart/2008/layout/RadialCluster"/>
    <dgm:cxn modelId="{AD4E3D1A-3083-4AA1-8215-E3A4283385C7}" type="presOf" srcId="{97ECEB43-9286-4BDA-9076-B677722A8A70}" destId="{7BFCA4D8-E05A-4A02-82C1-8C04515CD1E6}" srcOrd="0" destOrd="0" presId="urn:microsoft.com/office/officeart/2008/layout/RadialCluster"/>
    <dgm:cxn modelId="{44D7F034-AC09-410B-A914-B999063B63BF}" type="presParOf" srcId="{1EAC91B5-8A53-43D5-8FF5-EE6AC11B23E3}" destId="{D405F0D5-EAF8-49A4-97C2-07BCCB961786}" srcOrd="0" destOrd="0" presId="urn:microsoft.com/office/officeart/2008/layout/RadialCluster"/>
    <dgm:cxn modelId="{C8BF5B44-057E-4AD4-B021-5809E0FBC1F9}" type="presParOf" srcId="{D405F0D5-EAF8-49A4-97C2-07BCCB961786}" destId="{D6FF6243-6F8F-4B39-A07A-8FB8A4644566}" srcOrd="0" destOrd="0" presId="urn:microsoft.com/office/officeart/2008/layout/RadialCluster"/>
    <dgm:cxn modelId="{FD28DB6D-4889-44A6-81E0-B371666BCED9}" type="presParOf" srcId="{D405F0D5-EAF8-49A4-97C2-07BCCB961786}" destId="{218489FF-3130-40F4-867C-2E2CCC335378}" srcOrd="1" destOrd="0" presId="urn:microsoft.com/office/officeart/2008/layout/RadialCluster"/>
    <dgm:cxn modelId="{8C4B766D-3AF9-41F0-886D-1DBC36E155CC}" type="presParOf" srcId="{D405F0D5-EAF8-49A4-97C2-07BCCB961786}" destId="{D0F1649B-8296-417F-9412-C1E666F386ED}" srcOrd="2" destOrd="0" presId="urn:microsoft.com/office/officeart/2008/layout/RadialCluster"/>
    <dgm:cxn modelId="{00D96E5D-691D-4C48-9D07-03D87E1B4A63}" type="presParOf" srcId="{D405F0D5-EAF8-49A4-97C2-07BCCB961786}" destId="{31D9B34B-289F-4DB6-ADD5-5258FBE40812}" srcOrd="3" destOrd="0" presId="urn:microsoft.com/office/officeart/2008/layout/RadialCluster"/>
    <dgm:cxn modelId="{5C809859-6494-44DC-B549-935E93A91103}" type="presParOf" srcId="{D405F0D5-EAF8-49A4-97C2-07BCCB961786}" destId="{1095D3A3-E501-41D7-8ED5-BEC11B732F25}" srcOrd="4" destOrd="0" presId="urn:microsoft.com/office/officeart/2008/layout/RadialCluster"/>
    <dgm:cxn modelId="{2686D3EF-D885-4CD3-AA44-A58C4A83969D}" type="presParOf" srcId="{D405F0D5-EAF8-49A4-97C2-07BCCB961786}" destId="{7BFCA4D8-E05A-4A02-82C1-8C04515CD1E6}" srcOrd="5" destOrd="0" presId="urn:microsoft.com/office/officeart/2008/layout/RadialCluster"/>
    <dgm:cxn modelId="{DC7AD3BF-6A06-44F9-8722-F437ABCED0EC}" type="presParOf" srcId="{D405F0D5-EAF8-49A4-97C2-07BCCB961786}" destId="{DF05F595-05DF-4C57-B700-C98E5A43C803}"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F6243-6F8F-4B39-A07A-8FB8A4644566}">
      <dsp:nvSpPr>
        <dsp:cNvPr id="0" name=""/>
        <dsp:cNvSpPr/>
      </dsp:nvSpPr>
      <dsp:spPr>
        <a:xfrm>
          <a:off x="4278756" y="3461343"/>
          <a:ext cx="2491486" cy="2491486"/>
        </a:xfrm>
        <a:prstGeom prst="roundRect">
          <a:avLst/>
        </a:prstGeom>
        <a:solidFill>
          <a:srgbClr val="FFD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pt-BR" sz="2800" b="1" kern="1200" dirty="0" smtClean="0"/>
            <a:t>VIGIA</a:t>
          </a:r>
          <a:endParaRPr lang="pt-BR" sz="2800" b="1" kern="1200" dirty="0"/>
        </a:p>
      </dsp:txBody>
      <dsp:txXfrm>
        <a:off x="4400380" y="3582967"/>
        <a:ext cx="2248238" cy="2248238"/>
      </dsp:txXfrm>
    </dsp:sp>
    <dsp:sp modelId="{218489FF-3130-40F4-867C-2E2CCC335378}">
      <dsp:nvSpPr>
        <dsp:cNvPr id="0" name=""/>
        <dsp:cNvSpPr/>
      </dsp:nvSpPr>
      <dsp:spPr>
        <a:xfrm rot="16200000">
          <a:off x="4851866" y="2788710"/>
          <a:ext cx="1345267" cy="0"/>
        </a:xfrm>
        <a:custGeom>
          <a:avLst/>
          <a:gdLst/>
          <a:ahLst/>
          <a:cxnLst/>
          <a:rect l="0" t="0" r="0" b="0"/>
          <a:pathLst>
            <a:path>
              <a:moveTo>
                <a:pt x="0" y="0"/>
              </a:moveTo>
              <a:lnTo>
                <a:pt x="134526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1649B-8296-417F-9412-C1E666F386ED}">
      <dsp:nvSpPr>
        <dsp:cNvPr id="0" name=""/>
        <dsp:cNvSpPr/>
      </dsp:nvSpPr>
      <dsp:spPr>
        <a:xfrm>
          <a:off x="4689852" y="446780"/>
          <a:ext cx="1669295" cy="1669295"/>
        </a:xfrm>
        <a:prstGeom prst="roundRect">
          <a:avLst/>
        </a:prstGeom>
        <a:solidFill>
          <a:srgbClr val="FFD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pt-BR" sz="2800" b="1" kern="1200" dirty="0" smtClean="0"/>
            <a:t>Meta 4</a:t>
          </a:r>
          <a:endParaRPr lang="pt-BR" sz="2800" b="1" kern="1200" dirty="0"/>
        </a:p>
      </dsp:txBody>
      <dsp:txXfrm>
        <a:off x="4771340" y="528268"/>
        <a:ext cx="1506319" cy="1506319"/>
      </dsp:txXfrm>
    </dsp:sp>
    <dsp:sp modelId="{31D9B34B-289F-4DB6-ADD5-5258FBE40812}">
      <dsp:nvSpPr>
        <dsp:cNvPr id="0" name=""/>
        <dsp:cNvSpPr/>
      </dsp:nvSpPr>
      <dsp:spPr>
        <a:xfrm rot="2096595">
          <a:off x="6634457" y="6008929"/>
          <a:ext cx="1506381" cy="0"/>
        </a:xfrm>
        <a:custGeom>
          <a:avLst/>
          <a:gdLst/>
          <a:ahLst/>
          <a:cxnLst/>
          <a:rect l="0" t="0" r="0" b="0"/>
          <a:pathLst>
            <a:path>
              <a:moveTo>
                <a:pt x="0" y="0"/>
              </a:moveTo>
              <a:lnTo>
                <a:pt x="150638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95D3A3-E501-41D7-8ED5-BEC11B732F25}">
      <dsp:nvSpPr>
        <dsp:cNvPr id="0" name=""/>
        <dsp:cNvSpPr/>
      </dsp:nvSpPr>
      <dsp:spPr>
        <a:xfrm>
          <a:off x="8005053" y="6188877"/>
          <a:ext cx="1669295" cy="1669295"/>
        </a:xfrm>
        <a:prstGeom prst="roundRect">
          <a:avLst/>
        </a:prstGeom>
        <a:solidFill>
          <a:srgbClr val="FFD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pt-BR" sz="2800" b="1" kern="1200" dirty="0" smtClean="0"/>
            <a:t>Profat</a:t>
          </a:r>
          <a:endParaRPr lang="pt-BR" sz="2800" b="1" kern="1200" dirty="0"/>
        </a:p>
      </dsp:txBody>
      <dsp:txXfrm>
        <a:off x="8086541" y="6270365"/>
        <a:ext cx="1506319" cy="1506319"/>
      </dsp:txXfrm>
    </dsp:sp>
    <dsp:sp modelId="{7BFCA4D8-E05A-4A02-82C1-8C04515CD1E6}">
      <dsp:nvSpPr>
        <dsp:cNvPr id="0" name=""/>
        <dsp:cNvSpPr/>
      </dsp:nvSpPr>
      <dsp:spPr>
        <a:xfrm rot="8703405">
          <a:off x="2908161" y="6008929"/>
          <a:ext cx="1506381" cy="0"/>
        </a:xfrm>
        <a:custGeom>
          <a:avLst/>
          <a:gdLst/>
          <a:ahLst/>
          <a:cxnLst/>
          <a:rect l="0" t="0" r="0" b="0"/>
          <a:pathLst>
            <a:path>
              <a:moveTo>
                <a:pt x="0" y="0"/>
              </a:moveTo>
              <a:lnTo>
                <a:pt x="150638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05F595-05DF-4C57-B700-C98E5A43C803}">
      <dsp:nvSpPr>
        <dsp:cNvPr id="0" name=""/>
        <dsp:cNvSpPr/>
      </dsp:nvSpPr>
      <dsp:spPr>
        <a:xfrm>
          <a:off x="1374650" y="6188877"/>
          <a:ext cx="1669295" cy="1669295"/>
        </a:xfrm>
        <a:prstGeom prst="roundRect">
          <a:avLst/>
        </a:prstGeom>
        <a:solidFill>
          <a:srgbClr val="FFD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pt-BR" sz="2800" b="1" kern="1200" dirty="0" smtClean="0"/>
            <a:t>Marte</a:t>
          </a:r>
          <a:endParaRPr lang="pt-BR" sz="2800" b="1" kern="1200" dirty="0"/>
        </a:p>
      </dsp:txBody>
      <dsp:txXfrm>
        <a:off x="1456138" y="6270365"/>
        <a:ext cx="1506319" cy="15063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944" cy="496053"/>
          </a:xfrm>
          <a:prstGeom prst="rect">
            <a:avLst/>
          </a:prstGeom>
        </p:spPr>
        <p:txBody>
          <a:bodyPr vert="horz" lIns="48856" tIns="24428" rIns="48856" bIns="24428" rtlCol="0"/>
          <a:lstStyle>
            <a:lvl1pPr algn="l">
              <a:defRPr sz="600"/>
            </a:lvl1pPr>
          </a:lstStyle>
          <a:p>
            <a:endParaRPr lang="pt-BR"/>
          </a:p>
        </p:txBody>
      </p:sp>
      <p:sp>
        <p:nvSpPr>
          <p:cNvPr id="3" name="Espaço Reservado para Data 2"/>
          <p:cNvSpPr>
            <a:spLocks noGrp="1"/>
          </p:cNvSpPr>
          <p:nvPr>
            <p:ph type="dt" sz="quarter" idx="1"/>
          </p:nvPr>
        </p:nvSpPr>
        <p:spPr>
          <a:xfrm>
            <a:off x="3884431" y="0"/>
            <a:ext cx="2971944" cy="496053"/>
          </a:xfrm>
          <a:prstGeom prst="rect">
            <a:avLst/>
          </a:prstGeom>
        </p:spPr>
        <p:txBody>
          <a:bodyPr vert="horz" lIns="48856" tIns="24428" rIns="48856" bIns="24428" rtlCol="0"/>
          <a:lstStyle>
            <a:lvl1pPr algn="r">
              <a:defRPr sz="600"/>
            </a:lvl1pPr>
          </a:lstStyle>
          <a:p>
            <a:fld id="{3B707D5B-20EF-4BFC-95C7-4AE32C654012}" type="datetimeFigureOut">
              <a:rPr lang="pt-BR" smtClean="0"/>
              <a:t>24/01/2020</a:t>
            </a:fld>
            <a:endParaRPr lang="pt-BR"/>
          </a:p>
        </p:txBody>
      </p:sp>
      <p:sp>
        <p:nvSpPr>
          <p:cNvPr id="4" name="Espaço Reservado para Rodapé 3"/>
          <p:cNvSpPr>
            <a:spLocks noGrp="1"/>
          </p:cNvSpPr>
          <p:nvPr>
            <p:ph type="ftr" sz="quarter" idx="2"/>
          </p:nvPr>
        </p:nvSpPr>
        <p:spPr>
          <a:xfrm>
            <a:off x="0" y="9429192"/>
            <a:ext cx="2971944" cy="496053"/>
          </a:xfrm>
          <a:prstGeom prst="rect">
            <a:avLst/>
          </a:prstGeom>
        </p:spPr>
        <p:txBody>
          <a:bodyPr vert="horz" lIns="48856" tIns="24428" rIns="48856" bIns="24428" rtlCol="0" anchor="b"/>
          <a:lstStyle>
            <a:lvl1pPr algn="l">
              <a:defRPr sz="600"/>
            </a:lvl1pPr>
          </a:lstStyle>
          <a:p>
            <a:endParaRPr lang="pt-BR"/>
          </a:p>
        </p:txBody>
      </p:sp>
      <p:sp>
        <p:nvSpPr>
          <p:cNvPr id="5" name="Espaço Reservado para Número de Slide 4"/>
          <p:cNvSpPr>
            <a:spLocks noGrp="1"/>
          </p:cNvSpPr>
          <p:nvPr>
            <p:ph type="sldNum" sz="quarter" idx="3"/>
          </p:nvPr>
        </p:nvSpPr>
        <p:spPr>
          <a:xfrm>
            <a:off x="3884431" y="9429192"/>
            <a:ext cx="2971944" cy="496053"/>
          </a:xfrm>
          <a:prstGeom prst="rect">
            <a:avLst/>
          </a:prstGeom>
        </p:spPr>
        <p:txBody>
          <a:bodyPr vert="horz" lIns="48856" tIns="24428" rIns="48856" bIns="24428" rtlCol="0" anchor="b"/>
          <a:lstStyle>
            <a:lvl1pPr algn="r">
              <a:defRPr sz="600"/>
            </a:lvl1pPr>
          </a:lstStyle>
          <a:p>
            <a:fld id="{5F062BEC-4FB2-47C1-A851-22DA2265402E}" type="slidenum">
              <a:rPr lang="pt-BR" smtClean="0"/>
              <a:t>‹nº›</a:t>
            </a:fld>
            <a:endParaRPr lang="pt-BR"/>
          </a:p>
        </p:txBody>
      </p:sp>
    </p:spTree>
    <p:extLst>
      <p:ext uri="{BB962C8B-B14F-4D97-AF65-F5344CB8AC3E}">
        <p14:creationId xmlns:p14="http://schemas.microsoft.com/office/powerpoint/2010/main" val="3612805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944" cy="497447"/>
          </a:xfrm>
          <a:prstGeom prst="rect">
            <a:avLst/>
          </a:prstGeom>
        </p:spPr>
        <p:txBody>
          <a:bodyPr vert="horz" lIns="48856" tIns="24428" rIns="48856" bIns="24428" rtlCol="0"/>
          <a:lstStyle>
            <a:lvl1pPr algn="l">
              <a:defRPr sz="600"/>
            </a:lvl1pPr>
          </a:lstStyle>
          <a:p>
            <a:endParaRPr lang="en-US" dirty="0"/>
          </a:p>
        </p:txBody>
      </p:sp>
      <p:sp>
        <p:nvSpPr>
          <p:cNvPr id="3" name="Date Placeholder 2"/>
          <p:cNvSpPr>
            <a:spLocks noGrp="1"/>
          </p:cNvSpPr>
          <p:nvPr>
            <p:ph type="dt" idx="1"/>
          </p:nvPr>
        </p:nvSpPr>
        <p:spPr>
          <a:xfrm>
            <a:off x="3884431" y="0"/>
            <a:ext cx="2971944" cy="497447"/>
          </a:xfrm>
          <a:prstGeom prst="rect">
            <a:avLst/>
          </a:prstGeom>
        </p:spPr>
        <p:txBody>
          <a:bodyPr vert="horz" lIns="48856" tIns="24428" rIns="48856" bIns="24428" rtlCol="0"/>
          <a:lstStyle>
            <a:lvl1pPr algn="r">
              <a:defRPr sz="600"/>
            </a:lvl1pPr>
          </a:lstStyle>
          <a:p>
            <a:fld id="{065FE3BB-146D-0148-9F99-33BC4644EEA5}" type="datetimeFigureOut">
              <a:rPr lang="en-US" smtClean="0"/>
              <a:t>1/24/2020</a:t>
            </a:fld>
            <a:endParaRPr lang="en-US" dirty="0"/>
          </a:p>
        </p:txBody>
      </p:sp>
      <p:sp>
        <p:nvSpPr>
          <p:cNvPr id="4" name="Slide Image Placeholder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48856" tIns="24428" rIns="48856" bIns="24428" rtlCol="0" anchor="ctr"/>
          <a:lstStyle/>
          <a:p>
            <a:endParaRPr lang="en-US" dirty="0"/>
          </a:p>
        </p:txBody>
      </p:sp>
      <p:sp>
        <p:nvSpPr>
          <p:cNvPr id="5" name="Notes Placeholder 4"/>
          <p:cNvSpPr>
            <a:spLocks noGrp="1"/>
          </p:cNvSpPr>
          <p:nvPr>
            <p:ph type="body" sz="quarter" idx="3"/>
          </p:nvPr>
        </p:nvSpPr>
        <p:spPr>
          <a:xfrm>
            <a:off x="685584" y="4776603"/>
            <a:ext cx="5486833" cy="3909903"/>
          </a:xfrm>
          <a:prstGeom prst="rect">
            <a:avLst/>
          </a:prstGeom>
        </p:spPr>
        <p:txBody>
          <a:bodyPr vert="horz" lIns="48856" tIns="24428" rIns="48856" bIns="2442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9192"/>
            <a:ext cx="2971944" cy="497446"/>
          </a:xfrm>
          <a:prstGeom prst="rect">
            <a:avLst/>
          </a:prstGeom>
        </p:spPr>
        <p:txBody>
          <a:bodyPr vert="horz" lIns="48856" tIns="24428" rIns="48856" bIns="24428" rtlCol="0" anchor="b"/>
          <a:lstStyle>
            <a:lvl1pPr algn="l">
              <a:defRPr sz="600"/>
            </a:lvl1pPr>
          </a:lstStyle>
          <a:p>
            <a:endParaRPr lang="en-US" dirty="0"/>
          </a:p>
        </p:txBody>
      </p:sp>
      <p:sp>
        <p:nvSpPr>
          <p:cNvPr id="7" name="Slide Number Placeholder 6"/>
          <p:cNvSpPr>
            <a:spLocks noGrp="1"/>
          </p:cNvSpPr>
          <p:nvPr>
            <p:ph type="sldNum" sz="quarter" idx="5"/>
          </p:nvPr>
        </p:nvSpPr>
        <p:spPr>
          <a:xfrm>
            <a:off x="3884431" y="9429192"/>
            <a:ext cx="2971944" cy="497446"/>
          </a:xfrm>
          <a:prstGeom prst="rect">
            <a:avLst/>
          </a:prstGeom>
        </p:spPr>
        <p:txBody>
          <a:bodyPr vert="horz" lIns="48856" tIns="24428" rIns="48856" bIns="24428" rtlCol="0" anchor="b"/>
          <a:lstStyle>
            <a:lvl1pPr algn="r">
              <a:defRPr sz="600"/>
            </a:lvl1pPr>
          </a:lstStyle>
          <a:p>
            <a:fld id="{F6F095A0-8F96-9F4A-9BCC-287E9C155B96}" type="slidenum">
              <a:rPr lang="en-US" smtClean="0"/>
              <a:t>‹nº›</a:t>
            </a:fld>
            <a:endParaRPr lang="en-US" dirty="0"/>
          </a:p>
        </p:txBody>
      </p:sp>
    </p:spTree>
    <p:extLst>
      <p:ext uri="{BB962C8B-B14F-4D97-AF65-F5344CB8AC3E}">
        <p14:creationId xmlns:p14="http://schemas.microsoft.com/office/powerpoint/2010/main" val="148046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a:t>
            </a:fld>
            <a:endParaRPr lang="en-US" dirty="0"/>
          </a:p>
        </p:txBody>
      </p:sp>
    </p:spTree>
    <p:extLst>
      <p:ext uri="{BB962C8B-B14F-4D97-AF65-F5344CB8AC3E}">
        <p14:creationId xmlns:p14="http://schemas.microsoft.com/office/powerpoint/2010/main" val="60483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105</a:t>
            </a:fld>
            <a:endParaRPr lang="en-US" dirty="0"/>
          </a:p>
        </p:txBody>
      </p:sp>
    </p:spTree>
    <p:extLst>
      <p:ext uri="{BB962C8B-B14F-4D97-AF65-F5344CB8AC3E}">
        <p14:creationId xmlns:p14="http://schemas.microsoft.com/office/powerpoint/2010/main" val="60483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19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a:t>
            </a:fld>
            <a:endParaRPr lang="en-US" dirty="0"/>
          </a:p>
        </p:txBody>
      </p:sp>
    </p:spTree>
    <p:extLst>
      <p:ext uri="{BB962C8B-B14F-4D97-AF65-F5344CB8AC3E}">
        <p14:creationId xmlns:p14="http://schemas.microsoft.com/office/powerpoint/2010/main" val="1353433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22</a:t>
            </a:fld>
            <a:endParaRPr lang="en-US" dirty="0"/>
          </a:p>
        </p:txBody>
      </p:sp>
    </p:spTree>
    <p:extLst>
      <p:ext uri="{BB962C8B-B14F-4D97-AF65-F5344CB8AC3E}">
        <p14:creationId xmlns:p14="http://schemas.microsoft.com/office/powerpoint/2010/main" val="770358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28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29</a:t>
            </a:fld>
            <a:endParaRPr lang="en-US" dirty="0"/>
          </a:p>
        </p:txBody>
      </p:sp>
    </p:spTree>
    <p:extLst>
      <p:ext uri="{BB962C8B-B14F-4D97-AF65-F5344CB8AC3E}">
        <p14:creationId xmlns:p14="http://schemas.microsoft.com/office/powerpoint/2010/main" val="254956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a:t>
            </a:fld>
            <a:endParaRPr lang="en-US" dirty="0"/>
          </a:p>
        </p:txBody>
      </p:sp>
    </p:spTree>
    <p:extLst>
      <p:ext uri="{BB962C8B-B14F-4D97-AF65-F5344CB8AC3E}">
        <p14:creationId xmlns:p14="http://schemas.microsoft.com/office/powerpoint/2010/main" val="135343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36</a:t>
            </a:fld>
            <a:endParaRPr lang="es-ES" dirty="0">
              <a:solidFill>
                <a:prstClr val="black"/>
              </a:solidFill>
            </a:endParaRPr>
          </a:p>
        </p:txBody>
      </p:sp>
    </p:spTree>
    <p:extLst>
      <p:ext uri="{BB962C8B-B14F-4D97-AF65-F5344CB8AC3E}">
        <p14:creationId xmlns:p14="http://schemas.microsoft.com/office/powerpoint/2010/main" val="105627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38</a:t>
            </a:fld>
            <a:endParaRPr lang="es-ES" dirty="0">
              <a:solidFill>
                <a:prstClr val="black"/>
              </a:solidFill>
            </a:endParaRPr>
          </a:p>
        </p:txBody>
      </p:sp>
    </p:spTree>
    <p:extLst>
      <p:ext uri="{BB962C8B-B14F-4D97-AF65-F5344CB8AC3E}">
        <p14:creationId xmlns:p14="http://schemas.microsoft.com/office/powerpoint/2010/main" val="50533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39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a:t>
            </a:fld>
            <a:endParaRPr lang="en-US" dirty="0"/>
          </a:p>
        </p:txBody>
      </p:sp>
    </p:spTree>
    <p:extLst>
      <p:ext uri="{BB962C8B-B14F-4D97-AF65-F5344CB8AC3E}">
        <p14:creationId xmlns:p14="http://schemas.microsoft.com/office/powerpoint/2010/main" val="135343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44</a:t>
            </a:fld>
            <a:endParaRPr lang="es-ES" dirty="0">
              <a:solidFill>
                <a:prstClr val="black"/>
              </a:solidFill>
            </a:endParaRPr>
          </a:p>
        </p:txBody>
      </p:sp>
    </p:spTree>
    <p:extLst>
      <p:ext uri="{BB962C8B-B14F-4D97-AF65-F5344CB8AC3E}">
        <p14:creationId xmlns:p14="http://schemas.microsoft.com/office/powerpoint/2010/main" val="783913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48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49</a:t>
            </a:fld>
            <a:endParaRPr lang="es-ES" dirty="0">
              <a:solidFill>
                <a:prstClr val="black"/>
              </a:solidFill>
            </a:endParaRPr>
          </a:p>
        </p:txBody>
      </p:sp>
    </p:spTree>
    <p:extLst>
      <p:ext uri="{BB962C8B-B14F-4D97-AF65-F5344CB8AC3E}">
        <p14:creationId xmlns:p14="http://schemas.microsoft.com/office/powerpoint/2010/main" val="56229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5</a:t>
            </a:fld>
            <a:endParaRPr lang="en-US" dirty="0"/>
          </a:p>
        </p:txBody>
      </p:sp>
    </p:spTree>
    <p:extLst>
      <p:ext uri="{BB962C8B-B14F-4D97-AF65-F5344CB8AC3E}">
        <p14:creationId xmlns:p14="http://schemas.microsoft.com/office/powerpoint/2010/main" val="1768763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50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51</a:t>
            </a:fld>
            <a:endParaRPr lang="es-ES" dirty="0">
              <a:solidFill>
                <a:prstClr val="black"/>
              </a:solidFill>
            </a:endParaRPr>
          </a:p>
        </p:txBody>
      </p:sp>
    </p:spTree>
    <p:extLst>
      <p:ext uri="{BB962C8B-B14F-4D97-AF65-F5344CB8AC3E}">
        <p14:creationId xmlns:p14="http://schemas.microsoft.com/office/powerpoint/2010/main" val="18743987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52</a:t>
            </a:fld>
            <a:endParaRPr lang="es-ES" dirty="0">
              <a:solidFill>
                <a:prstClr val="black"/>
              </a:solidFill>
            </a:endParaRPr>
          </a:p>
        </p:txBody>
      </p:sp>
    </p:spTree>
    <p:extLst>
      <p:ext uri="{BB962C8B-B14F-4D97-AF65-F5344CB8AC3E}">
        <p14:creationId xmlns:p14="http://schemas.microsoft.com/office/powerpoint/2010/main" val="3816232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53</a:t>
            </a:fld>
            <a:endParaRPr lang="es-ES" dirty="0">
              <a:solidFill>
                <a:prstClr val="black"/>
              </a:solidFill>
            </a:endParaRPr>
          </a:p>
        </p:txBody>
      </p:sp>
    </p:spTree>
    <p:extLst>
      <p:ext uri="{BB962C8B-B14F-4D97-AF65-F5344CB8AC3E}">
        <p14:creationId xmlns:p14="http://schemas.microsoft.com/office/powerpoint/2010/main" val="2955974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54</a:t>
            </a:fld>
            <a:endParaRPr lang="es-ES" dirty="0">
              <a:solidFill>
                <a:prstClr val="black"/>
              </a:solidFill>
            </a:endParaRPr>
          </a:p>
        </p:txBody>
      </p:sp>
    </p:spTree>
    <p:extLst>
      <p:ext uri="{BB962C8B-B14F-4D97-AF65-F5344CB8AC3E}">
        <p14:creationId xmlns:p14="http://schemas.microsoft.com/office/powerpoint/2010/main" val="734488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55</a:t>
            </a:fld>
            <a:endParaRPr lang="es-ES" dirty="0">
              <a:solidFill>
                <a:prstClr val="black"/>
              </a:solidFill>
            </a:endParaRPr>
          </a:p>
        </p:txBody>
      </p:sp>
    </p:spTree>
    <p:extLst>
      <p:ext uri="{BB962C8B-B14F-4D97-AF65-F5344CB8AC3E}">
        <p14:creationId xmlns:p14="http://schemas.microsoft.com/office/powerpoint/2010/main" val="1845744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56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57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58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59</a:t>
            </a:fld>
            <a:endParaRPr lang="en-US" dirty="0"/>
          </a:p>
        </p:txBody>
      </p:sp>
    </p:spTree>
    <p:extLst>
      <p:ext uri="{BB962C8B-B14F-4D97-AF65-F5344CB8AC3E}">
        <p14:creationId xmlns:p14="http://schemas.microsoft.com/office/powerpoint/2010/main" val="907775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a:t>
            </a:fld>
            <a:endParaRPr lang="en-US" dirty="0"/>
          </a:p>
        </p:txBody>
      </p:sp>
    </p:spTree>
    <p:extLst>
      <p:ext uri="{BB962C8B-B14F-4D97-AF65-F5344CB8AC3E}">
        <p14:creationId xmlns:p14="http://schemas.microsoft.com/office/powerpoint/2010/main" val="1599269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61</a:t>
            </a:fld>
            <a:endParaRPr lang="en-US" dirty="0"/>
          </a:p>
        </p:txBody>
      </p:sp>
    </p:spTree>
    <p:extLst>
      <p:ext uri="{BB962C8B-B14F-4D97-AF65-F5344CB8AC3E}">
        <p14:creationId xmlns:p14="http://schemas.microsoft.com/office/powerpoint/2010/main" val="926688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63</a:t>
            </a:fld>
            <a:endParaRPr lang="es-ES" dirty="0">
              <a:solidFill>
                <a:prstClr val="black"/>
              </a:solidFill>
            </a:endParaRPr>
          </a:p>
        </p:txBody>
      </p:sp>
    </p:spTree>
    <p:extLst>
      <p:ext uri="{BB962C8B-B14F-4D97-AF65-F5344CB8AC3E}">
        <p14:creationId xmlns:p14="http://schemas.microsoft.com/office/powerpoint/2010/main" val="28384746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67</a:t>
            </a:fld>
            <a:endParaRPr lang="es-ES" dirty="0">
              <a:solidFill>
                <a:prstClr val="black"/>
              </a:solidFill>
            </a:endParaRPr>
          </a:p>
        </p:txBody>
      </p:sp>
    </p:spTree>
    <p:extLst>
      <p:ext uri="{BB962C8B-B14F-4D97-AF65-F5344CB8AC3E}">
        <p14:creationId xmlns:p14="http://schemas.microsoft.com/office/powerpoint/2010/main" val="4212620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69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7</a:t>
            </a:fld>
            <a:endParaRPr lang="en-US" dirty="0"/>
          </a:p>
        </p:txBody>
      </p:sp>
    </p:spTree>
    <p:extLst>
      <p:ext uri="{BB962C8B-B14F-4D97-AF65-F5344CB8AC3E}">
        <p14:creationId xmlns:p14="http://schemas.microsoft.com/office/powerpoint/2010/main" val="3222198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70</a:t>
            </a:fld>
            <a:endParaRPr lang="es-ES" dirty="0">
              <a:solidFill>
                <a:prstClr val="black"/>
              </a:solidFill>
            </a:endParaRPr>
          </a:p>
        </p:txBody>
      </p:sp>
    </p:spTree>
    <p:extLst>
      <p:ext uri="{BB962C8B-B14F-4D97-AF65-F5344CB8AC3E}">
        <p14:creationId xmlns:p14="http://schemas.microsoft.com/office/powerpoint/2010/main" val="8960297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72</a:t>
            </a:fld>
            <a:endParaRPr lang="es-ES" dirty="0">
              <a:solidFill>
                <a:prstClr val="black"/>
              </a:solidFill>
            </a:endParaRPr>
          </a:p>
        </p:txBody>
      </p:sp>
    </p:spTree>
    <p:extLst>
      <p:ext uri="{BB962C8B-B14F-4D97-AF65-F5344CB8AC3E}">
        <p14:creationId xmlns:p14="http://schemas.microsoft.com/office/powerpoint/2010/main" val="4212620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79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81</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3825" y="746125"/>
            <a:ext cx="6623050" cy="3725863"/>
          </a:xfrm>
        </p:spPr>
      </p:sp>
      <p:sp>
        <p:nvSpPr>
          <p:cNvPr id="3" name="Marcador de notas 2"/>
          <p:cNvSpPr>
            <a:spLocks noGrp="1"/>
          </p:cNvSpPr>
          <p:nvPr>
            <p:ph type="body" idx="1"/>
          </p:nvPr>
        </p:nvSpPr>
        <p:spPr/>
        <p:txBody>
          <a:bodyPr/>
          <a:lstStyle/>
          <a:p>
            <a:endParaRPr lang="es-ES" b="0" baseline="0" dirty="0" smtClean="0"/>
          </a:p>
        </p:txBody>
      </p:sp>
      <p:sp>
        <p:nvSpPr>
          <p:cNvPr id="4" name="Marcador de número de diapositiva 3"/>
          <p:cNvSpPr>
            <a:spLocks noGrp="1"/>
          </p:cNvSpPr>
          <p:nvPr>
            <p:ph type="sldNum" sz="quarter" idx="10"/>
          </p:nvPr>
        </p:nvSpPr>
        <p:spPr/>
        <p:txBody>
          <a:bodyPr/>
          <a:lstStyle/>
          <a:p>
            <a:fld id="{199BE709-C213-4C67-B6D2-48FCC9B6E9F0}" type="slidenum">
              <a:rPr lang="es-ES" smtClean="0">
                <a:solidFill>
                  <a:prstClr val="black"/>
                </a:solidFill>
              </a:rPr>
              <a:pPr/>
              <a:t>85</a:t>
            </a:fld>
            <a:endParaRPr lang="es-ES" dirty="0">
              <a:solidFill>
                <a:prstClr val="black"/>
              </a:solidFill>
            </a:endParaRPr>
          </a:p>
        </p:txBody>
      </p:sp>
    </p:spTree>
    <p:extLst>
      <p:ext uri="{BB962C8B-B14F-4D97-AF65-F5344CB8AC3E}">
        <p14:creationId xmlns:p14="http://schemas.microsoft.com/office/powerpoint/2010/main" val="226609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89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90</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6F095A0-8F96-9F4A-9BCC-287E9C155B96}" type="slidenum">
              <a:rPr lang="en-US" smtClean="0"/>
              <a:t>91</a:t>
            </a:fld>
            <a:endParaRPr lang="en-US" dirty="0"/>
          </a:p>
        </p:txBody>
      </p:sp>
    </p:spTree>
    <p:extLst>
      <p:ext uri="{BB962C8B-B14F-4D97-AF65-F5344CB8AC3E}">
        <p14:creationId xmlns:p14="http://schemas.microsoft.com/office/powerpoint/2010/main" val="22268145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92</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93</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94</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95</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96</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97</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98</a:t>
            </a:fld>
            <a:endParaRPr lang="en-US" dirty="0"/>
          </a:p>
        </p:txBody>
      </p:sp>
    </p:spTree>
    <p:extLst>
      <p:ext uri="{BB962C8B-B14F-4D97-AF65-F5344CB8AC3E}">
        <p14:creationId xmlns:p14="http://schemas.microsoft.com/office/powerpoint/2010/main" val="19246749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095A0-8F96-9F4A-9BCC-287E9C155B96}" type="slidenum">
              <a:rPr lang="en-US" smtClean="0"/>
              <a:t>99</a:t>
            </a:fld>
            <a:endParaRPr lang="en-US" dirty="0"/>
          </a:p>
        </p:txBody>
      </p:sp>
    </p:spTree>
    <p:extLst>
      <p:ext uri="{BB962C8B-B14F-4D97-AF65-F5344CB8AC3E}">
        <p14:creationId xmlns:p14="http://schemas.microsoft.com/office/powerpoint/2010/main" val="192467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AA0E812-27B7-7247-A831-141124ACA7A8}" type="datetime1">
              <a:rPr lang="pt-BR" smtClean="0"/>
              <a:t>24/01/2020</a:t>
            </a:fld>
            <a:endParaRPr lang="en-US" dirty="0"/>
          </a:p>
        </p:txBody>
      </p:sp>
      <p:sp>
        <p:nvSpPr>
          <p:cNvPr id="6" name="Holder 6"/>
          <p:cNvSpPr>
            <a:spLocks noGrp="1"/>
          </p:cNvSpPr>
          <p:nvPr>
            <p:ph type="sldNum" sz="quarter" idx="7"/>
          </p:nvPr>
        </p:nvSpPr>
        <p:spPr/>
        <p:txBody>
          <a:bodyPr lIns="0" tIns="0" rIns="0" bIns="0"/>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1" i="0">
                <a:solidFill>
                  <a:srgbClr val="58595B"/>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7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EAF3461-D7DD-AE43-B31D-0BF7D1ED9533}" type="datetime1">
              <a:rPr lang="pt-BR" smtClean="0"/>
              <a:t>24/01/2020</a:t>
            </a:fld>
            <a:endParaRPr lang="en-US" dirty="0"/>
          </a:p>
        </p:txBody>
      </p:sp>
      <p:sp>
        <p:nvSpPr>
          <p:cNvPr id="6" name="Holder 6"/>
          <p:cNvSpPr>
            <a:spLocks noGrp="1"/>
          </p:cNvSpPr>
          <p:nvPr>
            <p:ph type="sldNum" sz="quarter" idx="7"/>
          </p:nvPr>
        </p:nvSpPr>
        <p:spPr/>
        <p:txBody>
          <a:bodyPr lIns="0" tIns="0" rIns="0" bIns="0"/>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1" i="0">
                <a:solidFill>
                  <a:srgbClr val="58595B"/>
                </a:solidFill>
                <a:latin typeface="Trebuchet MS"/>
                <a:cs typeface="Trebuchet MS"/>
              </a:defRPr>
            </a:lvl1pPr>
          </a:lstStyle>
          <a:p>
            <a:endParaRPr dirty="0"/>
          </a:p>
        </p:txBody>
      </p:sp>
      <p:sp>
        <p:nvSpPr>
          <p:cNvPr id="3" name="Holder 3"/>
          <p:cNvSpPr>
            <a:spLocks noGrp="1"/>
          </p:cNvSpPr>
          <p:nvPr>
            <p:ph sz="half" idx="2"/>
          </p:nvPr>
        </p:nvSpPr>
        <p:spPr>
          <a:xfrm>
            <a:off x="2018400" y="1950056"/>
            <a:ext cx="6618605" cy="6034405"/>
          </a:xfrm>
          <a:prstGeom prst="rect">
            <a:avLst/>
          </a:prstGeom>
        </p:spPr>
        <p:txBody>
          <a:bodyPr wrap="square" lIns="0" tIns="0" rIns="0" bIns="0">
            <a:spAutoFit/>
          </a:bodyPr>
          <a:lstStyle>
            <a:lvl1pPr>
              <a:defRPr sz="6600" b="1" i="0">
                <a:solidFill>
                  <a:srgbClr val="FFD300"/>
                </a:solidFill>
                <a:latin typeface="Trebuchet MS"/>
                <a:cs typeface="Trebuchet MS"/>
              </a:defRPr>
            </a:lvl1pPr>
          </a:lstStyle>
          <a:p>
            <a:endParaRPr dirty="0"/>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BD3590B-418D-1D49-84AD-3183D0E845D1}" type="datetime1">
              <a:rPr lang="pt-BR" smtClean="0"/>
              <a:t>24/01/2020</a:t>
            </a:fld>
            <a:endParaRPr lang="en-US" dirty="0"/>
          </a:p>
        </p:txBody>
      </p:sp>
      <p:sp>
        <p:nvSpPr>
          <p:cNvPr id="7" name="Holder 7"/>
          <p:cNvSpPr>
            <a:spLocks noGrp="1"/>
          </p:cNvSpPr>
          <p:nvPr>
            <p:ph type="sldNum" sz="quarter" idx="7"/>
          </p:nvPr>
        </p:nvSpPr>
        <p:spPr/>
        <p:txBody>
          <a:bodyPr lIns="0" tIns="0" rIns="0" bIns="0"/>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1" i="0">
                <a:solidFill>
                  <a:srgbClr val="58595B"/>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157DA3C-BB67-344E-A491-70A358722D32}" type="datetime1">
              <a:rPr lang="pt-BR" smtClean="0"/>
              <a:t>24/01/2020</a:t>
            </a:fld>
            <a:endParaRPr lang="en-US" dirty="0"/>
          </a:p>
        </p:txBody>
      </p:sp>
      <p:sp>
        <p:nvSpPr>
          <p:cNvPr id="5" name="Holder 5"/>
          <p:cNvSpPr>
            <a:spLocks noGrp="1"/>
          </p:cNvSpPr>
          <p:nvPr>
            <p:ph type="sldNum" sz="quarter" idx="7"/>
          </p:nvPr>
        </p:nvSpPr>
        <p:spPr/>
        <p:txBody>
          <a:bodyPr lIns="0" tIns="0" rIns="0" bIns="0"/>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2860980-42F8-0C44-9BAB-8EDBB94C67A1}" type="datetime1">
              <a:rPr lang="pt-BR" smtClean="0"/>
              <a:t>24/01/2020</a:t>
            </a:fld>
            <a:endParaRPr lang="en-US" dirty="0"/>
          </a:p>
        </p:txBody>
      </p:sp>
      <p:sp>
        <p:nvSpPr>
          <p:cNvPr id="4" name="Holder 4"/>
          <p:cNvSpPr>
            <a:spLocks noGrp="1"/>
          </p:cNvSpPr>
          <p:nvPr>
            <p:ph type="sldNum" sz="quarter" idx="7"/>
          </p:nvPr>
        </p:nvSpPr>
        <p:spPr/>
        <p:txBody>
          <a:bodyPr lIns="0" tIns="0" rIns="0" bIns="0"/>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ACÍA">
    <p:bg bwMode="gray">
      <p:bgPr>
        <a:solidFill>
          <a:schemeClr val="bg1"/>
        </a:solidFill>
        <a:effectLst/>
      </p:bgPr>
    </p:bg>
    <p:spTree>
      <p:nvGrpSpPr>
        <p:cNvPr id="1" name=""/>
        <p:cNvGrpSpPr/>
        <p:nvPr/>
      </p:nvGrpSpPr>
      <p:grpSpPr>
        <a:xfrm>
          <a:off x="0" y="0"/>
          <a:ext cx="0" cy="0"/>
          <a:chOff x="0" y="0"/>
          <a:chExt cx="0" cy="0"/>
        </a:xfrm>
      </p:grpSpPr>
      <p:cxnSp>
        <p:nvCxnSpPr>
          <p:cNvPr id="19" name="Conector recto 18"/>
          <p:cNvCxnSpPr/>
          <p:nvPr userDrawn="1"/>
        </p:nvCxnSpPr>
        <p:spPr>
          <a:xfrm flipV="1">
            <a:off x="236885" y="1063121"/>
            <a:ext cx="456014" cy="2756"/>
          </a:xfrm>
          <a:prstGeom prst="line">
            <a:avLst/>
          </a:prstGeom>
          <a:ln w="38100" cmpd="sng">
            <a:solidFill>
              <a:srgbClr val="FFD300"/>
            </a:solidFill>
          </a:ln>
          <a:effectLst/>
        </p:spPr>
        <p:style>
          <a:lnRef idx="2">
            <a:schemeClr val="accent1"/>
          </a:lnRef>
          <a:fillRef idx="0">
            <a:schemeClr val="accent1"/>
          </a:fillRef>
          <a:effectRef idx="1">
            <a:schemeClr val="accent1"/>
          </a:effectRef>
          <a:fontRef idx="minor">
            <a:schemeClr val="tx1"/>
          </a:fontRef>
        </p:style>
      </p:cxnSp>
      <p:sp>
        <p:nvSpPr>
          <p:cNvPr id="14" name="Marcador de texto 8"/>
          <p:cNvSpPr>
            <a:spLocks noGrp="1"/>
          </p:cNvSpPr>
          <p:nvPr>
            <p:ph type="body" sz="quarter" idx="16" hasCustomPrompt="1"/>
          </p:nvPr>
        </p:nvSpPr>
        <p:spPr>
          <a:xfrm>
            <a:off x="13047975" y="623353"/>
            <a:ext cx="3640379" cy="348408"/>
          </a:xfrm>
          <a:prstGeom prst="rect">
            <a:avLst/>
          </a:prstGeom>
        </p:spPr>
        <p:txBody>
          <a:bodyPr vert="horz" anchor="ctr" anchorCtr="0">
            <a:noAutofit/>
          </a:bodyPr>
          <a:lstStyle>
            <a:lvl1pPr marL="0" indent="0" algn="r">
              <a:lnSpc>
                <a:spcPct val="110000"/>
              </a:lnSpc>
              <a:buNone/>
              <a:defRPr sz="2000" b="0" baseline="0">
                <a:solidFill>
                  <a:srgbClr val="FFD300"/>
                </a:solidFill>
                <a:latin typeface="Arial Black"/>
                <a:cs typeface="Arial Black"/>
              </a:defRPr>
            </a:lvl1pPr>
          </a:lstStyle>
          <a:p>
            <a:pPr algn="r">
              <a:lnSpc>
                <a:spcPct val="110000"/>
              </a:lnSpc>
            </a:pPr>
            <a:r>
              <a:rPr lang="es-ES_tradnl" sz="2000" b="1" dirty="0" smtClean="0">
                <a:solidFill>
                  <a:srgbClr val="FFD300"/>
                </a:solidFill>
                <a:latin typeface="Arial Black"/>
                <a:cs typeface="Arial Black"/>
                <a:sym typeface="Arial" panose="020B0604020202020204" pitchFamily="34" charset="0"/>
              </a:rPr>
              <a:t>1. </a:t>
            </a:r>
          </a:p>
        </p:txBody>
      </p:sp>
      <p:sp>
        <p:nvSpPr>
          <p:cNvPr id="17" name="Marcador de texto 8"/>
          <p:cNvSpPr>
            <a:spLocks noGrp="1"/>
          </p:cNvSpPr>
          <p:nvPr>
            <p:ph type="body" sz="quarter" idx="15" hasCustomPrompt="1"/>
          </p:nvPr>
        </p:nvSpPr>
        <p:spPr>
          <a:xfrm>
            <a:off x="13047975" y="1027069"/>
            <a:ext cx="3640379" cy="348408"/>
          </a:xfrm>
          <a:prstGeom prst="rect">
            <a:avLst/>
          </a:prstGeom>
        </p:spPr>
        <p:txBody>
          <a:bodyPr vert="horz" anchor="ctr" anchorCtr="0">
            <a:noAutofit/>
          </a:bodyPr>
          <a:lstStyle>
            <a:lvl1pPr marL="0" indent="0" algn="r">
              <a:lnSpc>
                <a:spcPct val="70000"/>
              </a:lnSpc>
              <a:buNone/>
              <a:defRPr sz="2000" b="0" baseline="0">
                <a:solidFill>
                  <a:srgbClr val="000000"/>
                </a:solidFill>
                <a:latin typeface="Arial Regular"/>
                <a:cs typeface="Arial Regular"/>
              </a:defRPr>
            </a:lvl1pPr>
          </a:lstStyle>
          <a:p>
            <a:r>
              <a:rPr lang="es-ES" dirty="0" smtClean="0">
                <a:solidFill>
                  <a:schemeClr val="accent5"/>
                </a:solidFill>
                <a:cs typeface="Arial"/>
              </a:rPr>
              <a:t>Título apartado</a:t>
            </a:r>
            <a:endParaRPr lang="es-ES" dirty="0" smtClean="0"/>
          </a:p>
        </p:txBody>
      </p:sp>
      <p:sp>
        <p:nvSpPr>
          <p:cNvPr id="16" name="3 Título"/>
          <p:cNvSpPr>
            <a:spLocks noGrp="1"/>
          </p:cNvSpPr>
          <p:nvPr>
            <p:ph type="title" hasCustomPrompt="1"/>
          </p:nvPr>
        </p:nvSpPr>
        <p:spPr>
          <a:xfrm>
            <a:off x="954994" y="712424"/>
            <a:ext cx="12092977" cy="1071966"/>
          </a:xfrm>
        </p:spPr>
        <p:txBody>
          <a:bodyPr anchor="t">
            <a:normAutofit/>
          </a:bodyPr>
          <a:lstStyle>
            <a:lvl1pPr marL="0" marR="0" indent="0" algn="l" defTabSz="753868" rtl="0" eaLnBrk="1" fontAlgn="auto" latinLnBrk="0" hangingPunct="1">
              <a:lnSpc>
                <a:spcPct val="100000"/>
              </a:lnSpc>
              <a:spcBef>
                <a:spcPct val="0"/>
              </a:spcBef>
              <a:spcAft>
                <a:spcPts val="0"/>
              </a:spcAft>
              <a:buClrTx/>
              <a:buSzTx/>
              <a:buFontTx/>
              <a:buNone/>
              <a:tabLst/>
              <a:defRPr sz="3000" b="1">
                <a:solidFill>
                  <a:srgbClr val="000000"/>
                </a:solidFill>
              </a:defRPr>
            </a:lvl1pPr>
          </a:lstStyle>
          <a:p>
            <a:r>
              <a:rPr lang="es-ES_tradnl" dirty="0" smtClean="0">
                <a:solidFill>
                  <a:srgbClr val="0D0D0D"/>
                </a:solidFill>
                <a:cs typeface="Arial"/>
                <a:sym typeface="Arial" panose="020B0604020202020204" pitchFamily="34" charset="0"/>
              </a:rPr>
              <a:t>Título </a:t>
            </a:r>
            <a:r>
              <a:rPr lang="es-ES_tradnl" dirty="0" err="1" smtClean="0">
                <a:solidFill>
                  <a:srgbClr val="0D0D0D"/>
                </a:solidFill>
                <a:cs typeface="Arial"/>
                <a:sym typeface="Arial" panose="020B0604020202020204" pitchFamily="34" charset="0"/>
              </a:rPr>
              <a:t>slide</a:t>
            </a:r>
            <a:r>
              <a:rPr lang="es-ES_tradnl" dirty="0" smtClean="0">
                <a:solidFill>
                  <a:srgbClr val="0D0D0D"/>
                </a:solidFill>
                <a:cs typeface="Arial"/>
                <a:sym typeface="Arial" panose="020B0604020202020204" pitchFamily="34" charset="0"/>
              </a:rPr>
              <a:t> </a:t>
            </a:r>
            <a:endParaRPr lang="es-ES" dirty="0" smtClean="0"/>
          </a:p>
        </p:txBody>
      </p:sp>
      <p:pic>
        <p:nvPicPr>
          <p:cNvPr id="11" name="Imagen 16" descr="LOGO-Horizontal+claim-Espa§o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88269" y="620436"/>
            <a:ext cx="2375982" cy="678610"/>
          </a:xfrm>
          <a:prstGeom prst="rect">
            <a:avLst/>
          </a:prstGeom>
        </p:spPr>
      </p:pic>
      <p:sp>
        <p:nvSpPr>
          <p:cNvPr id="12" name="231 Rectángulo"/>
          <p:cNvSpPr/>
          <p:nvPr userDrawn="1"/>
        </p:nvSpPr>
        <p:spPr>
          <a:xfrm>
            <a:off x="12" y="0"/>
            <a:ext cx="20099231" cy="296833"/>
          </a:xfrm>
          <a:prstGeom prst="rect">
            <a:avLst/>
          </a:prstGeom>
          <a:solidFill>
            <a:srgbClr val="FFD3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50785" tIns="75392" rIns="150785" bIns="75392" numCol="1" spcCol="0" rtlCol="0" fromWordArt="0" anchor="ctr" anchorCtr="0" forceAA="0" compatLnSpc="1">
            <a:prstTxWarp prst="textNoShape">
              <a:avLst/>
            </a:prstTxWarp>
            <a:noAutofit/>
          </a:bodyPr>
          <a:lstStyle/>
          <a:p>
            <a:endParaRPr lang="es-ES" sz="3000" dirty="0"/>
          </a:p>
        </p:txBody>
      </p:sp>
      <p:sp>
        <p:nvSpPr>
          <p:cNvPr id="13" name="231 Rectángulo"/>
          <p:cNvSpPr/>
          <p:nvPr userDrawn="1"/>
        </p:nvSpPr>
        <p:spPr>
          <a:xfrm>
            <a:off x="12" y="11012517"/>
            <a:ext cx="20099231" cy="296833"/>
          </a:xfrm>
          <a:prstGeom prst="rect">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50785" tIns="75392" rIns="150785" bIns="75392" numCol="1" spcCol="0" rtlCol="0" fromWordArt="0" anchor="ctr" anchorCtr="0" forceAA="0" compatLnSpc="1">
            <a:prstTxWarp prst="textNoShape">
              <a:avLst/>
            </a:prstTxWarp>
            <a:noAutofit/>
          </a:bodyPr>
          <a:lstStyle/>
          <a:p>
            <a:endParaRPr lang="es-ES" sz="3000" dirty="0">
              <a:solidFill>
                <a:schemeClr val="tx1"/>
              </a:solidFill>
            </a:endParaRPr>
          </a:p>
        </p:txBody>
      </p:sp>
      <p:cxnSp>
        <p:nvCxnSpPr>
          <p:cNvPr id="15" name="Conector recto 19"/>
          <p:cNvCxnSpPr/>
          <p:nvPr userDrawn="1"/>
        </p:nvCxnSpPr>
        <p:spPr>
          <a:xfrm>
            <a:off x="16992535" y="623350"/>
            <a:ext cx="0" cy="678610"/>
          </a:xfrm>
          <a:prstGeom prst="line">
            <a:avLst/>
          </a:prstGeom>
          <a:ln w="38100" cmpd="sng">
            <a:solidFill>
              <a:srgbClr val="FFD300"/>
            </a:solidFill>
          </a:ln>
          <a:effectLst/>
        </p:spPr>
        <p:style>
          <a:lnRef idx="2">
            <a:schemeClr val="accent1"/>
          </a:lnRef>
          <a:fillRef idx="0">
            <a:schemeClr val="accent1"/>
          </a:fillRef>
          <a:effectRef idx="1">
            <a:schemeClr val="accent1"/>
          </a:effectRef>
          <a:fontRef idx="minor">
            <a:schemeClr val="tx1"/>
          </a:fontRef>
        </p:style>
      </p:cxnSp>
      <p:sp>
        <p:nvSpPr>
          <p:cNvPr id="24" name="Marcador de número de diapositiva 16"/>
          <p:cNvSpPr txBox="1">
            <a:spLocks/>
          </p:cNvSpPr>
          <p:nvPr userDrawn="1"/>
        </p:nvSpPr>
        <p:spPr>
          <a:xfrm>
            <a:off x="18862963" y="10940643"/>
            <a:ext cx="1022976" cy="451589"/>
          </a:xfrm>
          <a:prstGeom prst="rect">
            <a:avLst/>
          </a:prstGeom>
        </p:spPr>
        <p:txBody>
          <a:bodyPr vert="horz" lIns="150785" tIns="75392" rIns="150785" bIns="75392"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26738B-7FDD-C145-A7FC-F2826F1502B1}" type="slidenum">
              <a:rPr lang="es-ES" sz="1600" smtClean="0">
                <a:solidFill>
                  <a:srgbClr val="FFFFFF"/>
                </a:solidFill>
                <a:latin typeface="Arial Regular"/>
                <a:cs typeface="Arial Regular"/>
              </a:rPr>
              <a:pPr/>
              <a:t>‹nº›</a:t>
            </a:fld>
            <a:endParaRPr lang="es-ES" sz="1600" dirty="0">
              <a:solidFill>
                <a:srgbClr val="FFFFFF"/>
              </a:solidFill>
              <a:latin typeface="Arial Regular"/>
              <a:cs typeface="Arial Regular"/>
            </a:endParaRPr>
          </a:p>
        </p:txBody>
      </p:sp>
    </p:spTree>
    <p:extLst>
      <p:ext uri="{BB962C8B-B14F-4D97-AF65-F5344CB8AC3E}">
        <p14:creationId xmlns:p14="http://schemas.microsoft.com/office/powerpoint/2010/main" val="80503756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26529" y="315290"/>
            <a:ext cx="18251041" cy="402590"/>
          </a:xfrm>
          <a:prstGeom prst="rect">
            <a:avLst/>
          </a:prstGeom>
        </p:spPr>
        <p:txBody>
          <a:bodyPr wrap="square" lIns="0" tIns="0" rIns="0" bIns="0">
            <a:spAutoFit/>
          </a:bodyPr>
          <a:lstStyle>
            <a:lvl1pPr>
              <a:defRPr sz="2450" b="1" i="0">
                <a:solidFill>
                  <a:srgbClr val="58595B"/>
                </a:solidFill>
                <a:latin typeface="Trebuchet MS"/>
                <a:cs typeface="Trebuchet MS"/>
              </a:defRPr>
            </a:lvl1pPr>
          </a:lstStyle>
          <a:p>
            <a:endParaRPr/>
          </a:p>
        </p:txBody>
      </p:sp>
      <p:sp>
        <p:nvSpPr>
          <p:cNvPr id="3" name="Holder 3"/>
          <p:cNvSpPr>
            <a:spLocks noGrp="1"/>
          </p:cNvSpPr>
          <p:nvPr>
            <p:ph type="body" idx="1"/>
          </p:nvPr>
        </p:nvSpPr>
        <p:spPr>
          <a:xfrm>
            <a:off x="3843260" y="4733050"/>
            <a:ext cx="12417579" cy="3983990"/>
          </a:xfrm>
          <a:prstGeom prst="rect">
            <a:avLst/>
          </a:prstGeom>
        </p:spPr>
        <p:txBody>
          <a:bodyPr wrap="square" lIns="0" tIns="0" rIns="0" bIns="0">
            <a:spAutoFit/>
          </a:bodyPr>
          <a:lstStyle>
            <a:lvl1pPr>
              <a:defRPr sz="37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B0AF8BE3-D704-7A49-9FBC-4CDBC4CEBDD5}" type="datetime1">
              <a:rPr lang="pt-BR" smtClean="0"/>
              <a:t>24/01/2020</a:t>
            </a:fld>
            <a:endParaRPr lang="en-US" dirty="0"/>
          </a:p>
        </p:txBody>
      </p:sp>
      <p:sp>
        <p:nvSpPr>
          <p:cNvPr id="6" name="Holder 6"/>
          <p:cNvSpPr>
            <a:spLocks noGrp="1"/>
          </p:cNvSpPr>
          <p:nvPr>
            <p:ph type="sldNum" sz="quarter" idx="7"/>
          </p:nvPr>
        </p:nvSpPr>
        <p:spPr>
          <a:xfrm>
            <a:off x="18697066" y="10533209"/>
            <a:ext cx="380365" cy="390525"/>
          </a:xfrm>
          <a:prstGeom prst="rect">
            <a:avLst/>
          </a:prstGeom>
        </p:spPr>
        <p:txBody>
          <a:bodyPr wrap="square" lIns="0" tIns="0" rIns="0" bIns="0">
            <a:spAutoFit/>
          </a:bodyPr>
          <a:lstStyle>
            <a:lvl1pPr>
              <a:defRPr sz="2450" b="0" i="0">
                <a:solidFill>
                  <a:schemeClr val="bg1"/>
                </a:solidFill>
                <a:latin typeface="Trebuchet MS"/>
                <a:cs typeface="Trebuchet MS"/>
              </a:defRPr>
            </a:lvl1pPr>
          </a:lstStyle>
          <a:p>
            <a:pPr marL="25400">
              <a:lnSpc>
                <a:spcPts val="2910"/>
              </a:lnSpc>
            </a:pPr>
            <a:fld id="{81D60167-4931-47E6-BA6A-407CBD079E47}" type="slidenum">
              <a:rPr spc="10" dirty="0"/>
              <a:t>‹nº›</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7.png"/><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uscitrixpro.latam1.prosegur.local/Citrix/XenApp/site/default.aspx"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2" y="0"/>
            <a:ext cx="20115985" cy="11309350"/>
          </a:xfrm>
          <a:prstGeom prst="rect">
            <a:avLst/>
          </a:prstGeom>
        </p:spPr>
      </p:pic>
      <p:sp>
        <p:nvSpPr>
          <p:cNvPr id="2" name="object 2"/>
          <p:cNvSpPr txBox="1">
            <a:spLocks noGrp="1"/>
          </p:cNvSpPr>
          <p:nvPr>
            <p:ph type="title"/>
          </p:nvPr>
        </p:nvSpPr>
        <p:spPr>
          <a:xfrm>
            <a:off x="908050" y="8169275"/>
            <a:ext cx="8675356" cy="2084545"/>
          </a:xfrm>
          <a:prstGeom prst="rect">
            <a:avLst/>
          </a:prstGeom>
        </p:spPr>
        <p:txBody>
          <a:bodyPr vert="horz" wrap="square" lIns="0" tIns="121285" rIns="0" bIns="0" rtlCol="0">
            <a:spAutoFit/>
          </a:bodyPr>
          <a:lstStyle/>
          <a:p>
            <a:pPr marL="12700" marR="5080">
              <a:lnSpc>
                <a:spcPts val="5090"/>
              </a:lnSpc>
              <a:spcBef>
                <a:spcPts val="955"/>
              </a:spcBef>
            </a:pPr>
            <a:r>
              <a:rPr lang="pt-BR" sz="4400" b="0" spc="105" dirty="0" smtClean="0">
                <a:solidFill>
                  <a:srgbClr val="4C4C4C"/>
                </a:solidFill>
              </a:rPr>
              <a:t>Manual do Usuário do Vigia</a:t>
            </a:r>
            <a:r>
              <a:rPr lang="pt-BR" sz="4400" b="0" spc="135" dirty="0" smtClean="0">
                <a:solidFill>
                  <a:srgbClr val="4C4C4C"/>
                </a:solidFill>
                <a:latin typeface="Trebuchet MS"/>
                <a:cs typeface="Trebuchet MS"/>
              </a:rPr>
              <a:t/>
            </a:r>
            <a:br>
              <a:rPr lang="pt-BR" sz="4400" b="0" spc="135" dirty="0" smtClean="0">
                <a:solidFill>
                  <a:srgbClr val="4C4C4C"/>
                </a:solidFill>
                <a:latin typeface="Trebuchet MS"/>
                <a:cs typeface="Trebuchet MS"/>
              </a:rPr>
            </a:br>
            <a:r>
              <a:rPr lang="pt-BR" sz="4400" b="0" spc="135" dirty="0" smtClean="0">
                <a:solidFill>
                  <a:srgbClr val="FFD300"/>
                </a:solidFill>
              </a:rPr>
              <a:t>Janeiro 2</a:t>
            </a:r>
            <a:r>
              <a:rPr sz="4400" b="0" spc="135" dirty="0" smtClean="0">
                <a:solidFill>
                  <a:srgbClr val="FFD300"/>
                </a:solidFill>
              </a:rPr>
              <a:t>0</a:t>
            </a:r>
            <a:r>
              <a:rPr lang="pt-BR" sz="4400" b="0" spc="135" dirty="0" smtClean="0">
                <a:solidFill>
                  <a:srgbClr val="FFD300"/>
                </a:solidFill>
              </a:rPr>
              <a:t>20</a:t>
            </a:r>
            <a:br>
              <a:rPr lang="pt-BR" sz="4400" b="0" spc="135" dirty="0" smtClean="0">
                <a:solidFill>
                  <a:srgbClr val="FFD300"/>
                </a:solidFill>
              </a:rPr>
            </a:br>
            <a:endParaRPr sz="4400" b="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2" y="92075"/>
            <a:ext cx="8623852" cy="6111254"/>
          </a:xfrm>
          <a:prstGeom prst="rect">
            <a:avLst/>
          </a:prstGeom>
        </p:spPr>
      </p:pic>
      <p:sp>
        <p:nvSpPr>
          <p:cNvPr id="6" name="Slide Number Placeholder 5"/>
          <p:cNvSpPr>
            <a:spLocks noGrp="1"/>
          </p:cNvSpPr>
          <p:nvPr>
            <p:ph type="sldNum" sz="quarter" idx="7"/>
          </p:nvPr>
        </p:nvSpPr>
        <p:spPr/>
        <p:txBody>
          <a:bodyPr/>
          <a:lstStyle/>
          <a:p>
            <a:pPr marL="25400">
              <a:lnSpc>
                <a:spcPts val="2910"/>
              </a:lnSpc>
            </a:pPr>
            <a:fld id="{81D60167-4931-47E6-BA6A-407CBD079E47}" type="slidenum">
              <a:rPr lang="uk-UA" spc="10" smtClean="0"/>
              <a:t>1</a:t>
            </a:fld>
            <a:endParaRPr lang="uk-UA" spc="1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a:t>
            </a:fld>
            <a:endParaRPr lang="uk-UA" spc="10" dirty="0">
              <a:solidFill>
                <a:srgbClr val="4C4C4C"/>
              </a:solidFill>
            </a:endParaRPr>
          </a:p>
        </p:txBody>
      </p:sp>
      <p:sp>
        <p:nvSpPr>
          <p:cNvPr id="11" name="object 5"/>
          <p:cNvSpPr txBox="1">
            <a:spLocks/>
          </p:cNvSpPr>
          <p:nvPr/>
        </p:nvSpPr>
        <p:spPr>
          <a:xfrm>
            <a:off x="1110247" y="36853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Múltiplas Telas</a:t>
            </a:r>
            <a:endParaRPr lang="pt-BR" sz="2400" b="0" kern="0" spc="10" dirty="0"/>
          </a:p>
        </p:txBody>
      </p:sp>
      <p:sp>
        <p:nvSpPr>
          <p:cNvPr id="9" name="object 2"/>
          <p:cNvSpPr txBox="1"/>
          <p:nvPr/>
        </p:nvSpPr>
        <p:spPr>
          <a:xfrm>
            <a:off x="679450" y="1284954"/>
            <a:ext cx="17819094" cy="2766783"/>
          </a:xfrm>
          <a:prstGeom prst="rect">
            <a:avLst/>
          </a:prstGeom>
        </p:spPr>
        <p:txBody>
          <a:bodyPr vert="horz" wrap="square" lIns="0" tIns="179705" rIns="0" bIns="0" rtlCol="0">
            <a:spAutoFit/>
          </a:bodyPr>
          <a:lstStyle/>
          <a:p>
            <a:pPr algn="just"/>
            <a:r>
              <a:rPr lang="pt-BR" sz="2800" dirty="0"/>
              <a:t>Vigia utiliza conceito múltiplas telas (abas), permitindo trabalhar com diversas telas abertas, sem a necessidade de trabalhar com dois sistemas abertos.</a:t>
            </a:r>
          </a:p>
          <a:p>
            <a:endParaRPr lang="pt-BR" sz="2800" dirty="0" smtClean="0"/>
          </a:p>
          <a:p>
            <a:endParaRPr lang="pt-BR" sz="2800" dirty="0"/>
          </a:p>
          <a:p>
            <a:endParaRPr lang="pt-BR" sz="2800" dirty="0"/>
          </a:p>
          <a:p>
            <a:endParaRPr lang="pt-BR" sz="2800" dirty="0" smtClean="0"/>
          </a:p>
        </p:txBody>
      </p:sp>
      <p:pic>
        <p:nvPicPr>
          <p:cNvPr id="12" name="Imagem 11"/>
          <p:cNvPicPr>
            <a:picLocks noChangeAspect="1"/>
          </p:cNvPicPr>
          <p:nvPr/>
        </p:nvPicPr>
        <p:blipFill>
          <a:blip r:embed="rId4"/>
          <a:stretch>
            <a:fillRect/>
          </a:stretch>
        </p:blipFill>
        <p:spPr>
          <a:xfrm>
            <a:off x="2878889" y="2683689"/>
            <a:ext cx="13198416" cy="7034002"/>
          </a:xfrm>
          <a:prstGeom prst="rect">
            <a:avLst/>
          </a:prstGeom>
          <a:ln w="38100" cap="sq">
            <a:solidFill>
              <a:schemeClr val="bg1">
                <a:lumMod val="65000"/>
              </a:schemeClr>
            </a:solidFill>
            <a:prstDash val="solid"/>
            <a:miter lim="800000"/>
          </a:ln>
          <a:effectLst>
            <a:outerShdw blurRad="50800" dist="38100" dir="2700000" algn="tl" rotWithShape="0">
              <a:srgbClr val="000000">
                <a:alpha val="43000"/>
              </a:srgbClr>
            </a:outerShdw>
          </a:effectLst>
        </p:spPr>
      </p:pic>
      <p:sp>
        <p:nvSpPr>
          <p:cNvPr id="13" name="Retângulo de cantos arredondados 12"/>
          <p:cNvSpPr/>
          <p:nvPr/>
        </p:nvSpPr>
        <p:spPr>
          <a:xfrm>
            <a:off x="2856497" y="3554888"/>
            <a:ext cx="9963445" cy="467530"/>
          </a:xfrm>
          <a:prstGeom prst="roundRect">
            <a:avLst/>
          </a:prstGeom>
          <a:noFill/>
          <a:ln w="571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4" name="Seta para a direita listrada 13"/>
          <p:cNvSpPr/>
          <p:nvPr/>
        </p:nvSpPr>
        <p:spPr>
          <a:xfrm rot="10800000">
            <a:off x="13007472" y="3545761"/>
            <a:ext cx="1006977" cy="505975"/>
          </a:xfrm>
          <a:prstGeom prst="stripedRightArrow">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450850" y="854066"/>
            <a:ext cx="19354799" cy="1905009"/>
          </a:xfrm>
          <a:prstGeom prst="rect">
            <a:avLst/>
          </a:prstGeom>
        </p:spPr>
        <p:txBody>
          <a:bodyPr vert="horz" wrap="square" lIns="0" tIns="179705" rIns="0" bIns="0" rtlCol="0">
            <a:spAutoFit/>
          </a:bodyPr>
          <a:lstStyle/>
          <a:p>
            <a:pPr algn="just"/>
            <a:r>
              <a:rPr lang="pt-BR" sz="2800" dirty="0" smtClean="0"/>
              <a:t>Domingos Trabalhados – O caminho para acessar o relatório é 12. Relatórios &gt;&gt; Brasil &gt;&gt; Relatório Domingos Trabalhados. Ao clicar na opção Relatório Domingos Trabalhados o usuário será direcionado para uma página no Internet Explorer 2003 e uma tela de filtros será aberta no centro do monitor. Logo deverá selecionar </a:t>
            </a:r>
            <a:r>
              <a:rPr lang="pt-BR" sz="2800" dirty="0"/>
              <a:t>os filtros que desejar (Data </a:t>
            </a:r>
            <a:r>
              <a:rPr lang="pt-BR" sz="2800" dirty="0" smtClean="0"/>
              <a:t>referencia, </a:t>
            </a:r>
            <a:r>
              <a:rPr lang="pt-BR" sz="2800" dirty="0"/>
              <a:t>Regional e </a:t>
            </a:r>
            <a:r>
              <a:rPr lang="pt-BR" sz="2800" dirty="0" err="1"/>
              <a:t>etc</a:t>
            </a:r>
            <a:r>
              <a:rPr lang="pt-BR" sz="2800" dirty="0"/>
              <a:t>) e em seguida clicar no botão executar consulta. Em instantes o </a:t>
            </a:r>
            <a:r>
              <a:rPr lang="pt-BR" sz="2800" dirty="0" smtClean="0"/>
              <a:t>Vigia </a:t>
            </a:r>
            <a:r>
              <a:rPr lang="pt-BR" sz="2800" dirty="0"/>
              <a:t>apresentará o resultado da Busca no navegador</a:t>
            </a:r>
            <a:r>
              <a:rPr lang="pt-BR" sz="2800" dirty="0" smtClean="0"/>
              <a:t>.</a:t>
            </a:r>
            <a:endParaRPr lang="pt-BR" sz="2800" dirty="0"/>
          </a:p>
        </p:txBody>
      </p:sp>
      <p:sp>
        <p:nvSpPr>
          <p:cNvPr id="12" name="object 2"/>
          <p:cNvSpPr txBox="1"/>
          <p:nvPr/>
        </p:nvSpPr>
        <p:spPr>
          <a:xfrm>
            <a:off x="679450" y="9183441"/>
            <a:ext cx="18275024" cy="1043234"/>
          </a:xfrm>
          <a:prstGeom prst="rect">
            <a:avLst/>
          </a:prstGeom>
        </p:spPr>
        <p:txBody>
          <a:bodyPr vert="horz" wrap="square" lIns="0" tIns="179705" rIns="0" bIns="0" rtlCol="0">
            <a:spAutoFit/>
          </a:bodyPr>
          <a:lstStyle/>
          <a:p>
            <a:pPr algn="just"/>
            <a:r>
              <a:rPr lang="pt-BR" sz="2800" dirty="0" smtClean="0"/>
              <a:t>OBS: Utilizar preferencialmente o Navegador </a:t>
            </a:r>
            <a:r>
              <a:rPr lang="pt-BR" sz="2800" dirty="0" err="1" smtClean="0"/>
              <a:t>Chrome</a:t>
            </a:r>
            <a:r>
              <a:rPr lang="pt-BR" sz="2800" dirty="0"/>
              <a:t> </a:t>
            </a:r>
            <a:r>
              <a:rPr lang="pt-BR" sz="2800" dirty="0" smtClean="0"/>
              <a:t>(Copiar URL e colar no </a:t>
            </a:r>
            <a:r>
              <a:rPr lang="pt-BR" sz="2800" dirty="0" err="1" smtClean="0"/>
              <a:t>Chrome</a:t>
            </a:r>
            <a:r>
              <a:rPr lang="pt-BR" sz="2800" dirty="0" smtClean="0"/>
              <a:t>). Neste navegado, o Layout é “clean” e o ambiente totalmente traduzido.</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2911475"/>
            <a:ext cx="13011150" cy="645795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81359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043234"/>
          </a:xfrm>
          <a:prstGeom prst="rect">
            <a:avLst/>
          </a:prstGeom>
        </p:spPr>
        <p:txBody>
          <a:bodyPr vert="horz" wrap="square" lIns="0" tIns="179705" rIns="0" bIns="0" rtlCol="0">
            <a:spAutoFit/>
          </a:bodyPr>
          <a:lstStyle/>
          <a:p>
            <a:pPr algn="just"/>
            <a:r>
              <a:rPr lang="pt-BR" sz="2800" dirty="0" smtClean="0"/>
              <a:t>Domingos Trabalhados – Para exportar o resultado da busca para Excel, o usuário deve clicar em Documento &gt;&gt; Salvar no meu computador como &gt;&gt; Excel. Imediatamente o informe será gerado pelo navegador.</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104" y="2378075"/>
            <a:ext cx="13011150" cy="73152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961999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450850" y="854066"/>
            <a:ext cx="19354799" cy="1905009"/>
          </a:xfrm>
          <a:prstGeom prst="rect">
            <a:avLst/>
          </a:prstGeom>
        </p:spPr>
        <p:txBody>
          <a:bodyPr vert="horz" wrap="square" lIns="0" tIns="179705" rIns="0" bIns="0" rtlCol="0">
            <a:spAutoFit/>
          </a:bodyPr>
          <a:lstStyle/>
          <a:p>
            <a:pPr algn="just"/>
            <a:r>
              <a:rPr lang="pt-BR" sz="2800" b="1" dirty="0" smtClean="0"/>
              <a:t>Diferença de Horas </a:t>
            </a:r>
            <a:r>
              <a:rPr lang="pt-BR" sz="2800" dirty="0" smtClean="0"/>
              <a:t>- O caminho para acessar o relatório é 12. Relatórios &gt;&gt; Brasil &gt;&gt; Relatório Diferença de Horas. Ao clicar na opção Relatório Diferença de Horas o usuário será direcionado para uma página no Internet Explorer 2003 e uma tela de filtros será aberta no centro do monitor. Logo deverá </a:t>
            </a:r>
            <a:r>
              <a:rPr lang="pt-BR" sz="2800" dirty="0"/>
              <a:t>selecionar os filtros que desejar (Data referencia, </a:t>
            </a:r>
            <a:r>
              <a:rPr lang="pt-BR" sz="2800" dirty="0" smtClean="0"/>
              <a:t>Regional </a:t>
            </a:r>
            <a:r>
              <a:rPr lang="pt-BR" sz="2800" dirty="0"/>
              <a:t>e </a:t>
            </a:r>
            <a:r>
              <a:rPr lang="pt-BR" sz="2800" dirty="0" err="1"/>
              <a:t>etc</a:t>
            </a:r>
            <a:r>
              <a:rPr lang="pt-BR" sz="2800" dirty="0"/>
              <a:t>) e em seguida clicar no botão executar consulta. Em instantes o </a:t>
            </a:r>
            <a:r>
              <a:rPr lang="pt-BR" sz="2800" dirty="0" smtClean="0"/>
              <a:t>Vigia </a:t>
            </a:r>
            <a:r>
              <a:rPr lang="pt-BR" sz="2800" dirty="0"/>
              <a:t>apresentará o resultado da Busca no navegador</a:t>
            </a:r>
            <a:r>
              <a:rPr lang="pt-BR" sz="2800" dirty="0" smtClean="0"/>
              <a:t>.</a:t>
            </a:r>
            <a:endParaRPr lang="pt-BR"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9691" y="2774950"/>
            <a:ext cx="15468600" cy="681705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474888" y="9599683"/>
            <a:ext cx="17806762" cy="550792"/>
          </a:xfrm>
          <a:prstGeom prst="rect">
            <a:avLst/>
          </a:prstGeom>
        </p:spPr>
        <p:txBody>
          <a:bodyPr vert="horz" wrap="square" lIns="0" tIns="179705" rIns="0" bIns="0" rtlCol="0">
            <a:spAutoFit/>
          </a:bodyPr>
          <a:lstStyle/>
          <a:p>
            <a:pPr algn="just"/>
            <a:r>
              <a:rPr lang="pt-BR" sz="2400" b="1" dirty="0" smtClean="0"/>
              <a:t>O Diferença de Horas Consolidado apresenta o resultado por linha/mês o Diferença de Horas Detalhado apresenta resultado por linha /dia</a:t>
            </a:r>
            <a:endParaRPr lang="pt-BR" sz="2400" b="1" dirty="0"/>
          </a:p>
        </p:txBody>
      </p:sp>
    </p:spTree>
    <p:extLst>
      <p:ext uri="{BB962C8B-B14F-4D97-AF65-F5344CB8AC3E}">
        <p14:creationId xmlns:p14="http://schemas.microsoft.com/office/powerpoint/2010/main" val="38725329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043234"/>
          </a:xfrm>
          <a:prstGeom prst="rect">
            <a:avLst/>
          </a:prstGeom>
        </p:spPr>
        <p:txBody>
          <a:bodyPr vert="horz" wrap="square" lIns="0" tIns="179705" rIns="0" bIns="0" rtlCol="0">
            <a:spAutoFit/>
          </a:bodyPr>
          <a:lstStyle/>
          <a:p>
            <a:pPr algn="just"/>
            <a:r>
              <a:rPr lang="pt-BR" sz="2800" b="1" dirty="0" smtClean="0"/>
              <a:t>Diferença de Horas </a:t>
            </a:r>
            <a:r>
              <a:rPr lang="pt-BR" sz="2800" dirty="0" smtClean="0"/>
              <a:t>– Para exportar o resultado da busca para Excel, o usuário deve clicar em Documento &gt;&gt; Salvar no meu computador como &gt;&gt; Excel. Imediatamente o informe será gerado pelo navegador.</a:t>
            </a: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904" y="2816225"/>
            <a:ext cx="15750291" cy="687705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241221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104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2" name="object 2"/>
          <p:cNvSpPr txBox="1"/>
          <p:nvPr/>
        </p:nvSpPr>
        <p:spPr>
          <a:xfrm>
            <a:off x="679450" y="930275"/>
            <a:ext cx="18275024" cy="1474121"/>
          </a:xfrm>
          <a:prstGeom prst="rect">
            <a:avLst/>
          </a:prstGeom>
        </p:spPr>
        <p:txBody>
          <a:bodyPr vert="horz" wrap="square" lIns="0" tIns="179705" rIns="0" bIns="0" rtlCol="0">
            <a:spAutoFit/>
          </a:bodyPr>
          <a:lstStyle/>
          <a:p>
            <a:pPr algn="just"/>
            <a:r>
              <a:rPr lang="pt-BR" sz="2800" dirty="0" smtClean="0"/>
              <a:t>Ao tentar exportar pelo Internet Explorer 2003, o navegador apresentará um pop-up. O usuário deve clicar no pop-up e selecionar a opção “Download file”. Neste momento o Navegado recarregará a página e os filtros e buscas deverão ser refeitos. O processo para extração a Excel deve ser refeito. </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1850" y="2837615"/>
            <a:ext cx="6777922" cy="502686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object 2"/>
          <p:cNvSpPr txBox="1"/>
          <p:nvPr/>
        </p:nvSpPr>
        <p:spPr>
          <a:xfrm>
            <a:off x="406065" y="8550275"/>
            <a:ext cx="18633707" cy="1043234"/>
          </a:xfrm>
          <a:prstGeom prst="rect">
            <a:avLst/>
          </a:prstGeom>
        </p:spPr>
        <p:txBody>
          <a:bodyPr vert="horz" wrap="square" lIns="0" tIns="179705" rIns="0" bIns="0" rtlCol="0">
            <a:spAutoFit/>
          </a:bodyPr>
          <a:lstStyle/>
          <a:p>
            <a:pPr algn="just"/>
            <a:r>
              <a:rPr lang="pt-BR" sz="2800" dirty="0" smtClean="0"/>
              <a:t>Ao selecionar a opção Excel, o navegador abrirá uma janela para seleção de pasta destino. O usuário só terão acesso a suas pastas no disco “C”. Após selecionar a pasta destino o usuário poderá salvar a informação.</a:t>
            </a:r>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835274"/>
            <a:ext cx="10515600" cy="5226391"/>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263436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5" y="0"/>
            <a:ext cx="20115985" cy="113093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2850" y="1997075"/>
            <a:ext cx="8623852" cy="6111254"/>
          </a:xfrm>
          <a:prstGeom prst="rect">
            <a:avLst/>
          </a:prstGeom>
        </p:spPr>
      </p:pic>
      <p:sp>
        <p:nvSpPr>
          <p:cNvPr id="6" name="Slide Number Placeholder 5"/>
          <p:cNvSpPr>
            <a:spLocks noGrp="1"/>
          </p:cNvSpPr>
          <p:nvPr>
            <p:ph type="sldNum" sz="quarter" idx="7"/>
          </p:nvPr>
        </p:nvSpPr>
        <p:spPr/>
        <p:txBody>
          <a:bodyPr/>
          <a:lstStyle/>
          <a:p>
            <a:pPr marL="25400">
              <a:lnSpc>
                <a:spcPts val="2910"/>
              </a:lnSpc>
            </a:pPr>
            <a:fld id="{81D60167-4931-47E6-BA6A-407CBD079E47}" type="slidenum">
              <a:rPr lang="uk-UA" spc="10" smtClean="0"/>
              <a:t>105</a:t>
            </a:fld>
            <a:endParaRPr lang="uk-UA" spc="10" dirty="0"/>
          </a:p>
        </p:txBody>
      </p:sp>
    </p:spTree>
    <p:extLst>
      <p:ext uri="{BB962C8B-B14F-4D97-AF65-F5344CB8AC3E}">
        <p14:creationId xmlns:p14="http://schemas.microsoft.com/office/powerpoint/2010/main" val="3984855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Traduções</a:t>
            </a:r>
            <a:endParaRPr lang="pt-BR" sz="2400" b="0" kern="0" spc="10" dirty="0"/>
          </a:p>
        </p:txBody>
      </p:sp>
      <p:sp>
        <p:nvSpPr>
          <p:cNvPr id="10" name="object 2"/>
          <p:cNvSpPr txBox="1"/>
          <p:nvPr/>
        </p:nvSpPr>
        <p:spPr>
          <a:xfrm>
            <a:off x="679450" y="1284954"/>
            <a:ext cx="17819094" cy="1474121"/>
          </a:xfrm>
          <a:prstGeom prst="rect">
            <a:avLst/>
          </a:prstGeom>
        </p:spPr>
        <p:txBody>
          <a:bodyPr vert="horz" wrap="square" lIns="0" tIns="179705" rIns="0" bIns="0" rtlCol="0">
            <a:spAutoFit/>
          </a:bodyPr>
          <a:lstStyle/>
          <a:p>
            <a:pPr lvl="0" algn="just"/>
            <a:r>
              <a:rPr lang="pt-BR" sz="2800" dirty="0"/>
              <a:t>Vigia possui módulo de traduções, permitindo melhor configuração a nível país e, portanto, melhor usabilidade.</a:t>
            </a:r>
          </a:p>
          <a:p>
            <a:pPr algn="just"/>
            <a:endParaRPr lang="pt-BR" sz="2800" dirty="0"/>
          </a:p>
          <a:p>
            <a:pPr algn="just"/>
            <a:endParaRPr lang="pt-BR" sz="2800" dirty="0" smtClean="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450" y="2225675"/>
            <a:ext cx="12456890" cy="662057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object 2"/>
          <p:cNvSpPr txBox="1"/>
          <p:nvPr/>
        </p:nvSpPr>
        <p:spPr>
          <a:xfrm>
            <a:off x="679450" y="8874155"/>
            <a:ext cx="17819094" cy="1474121"/>
          </a:xfrm>
          <a:prstGeom prst="rect">
            <a:avLst/>
          </a:prstGeom>
        </p:spPr>
        <p:txBody>
          <a:bodyPr vert="horz" wrap="square" lIns="0" tIns="179705" rIns="0" bIns="0" rtlCol="0">
            <a:spAutoFit/>
          </a:bodyPr>
          <a:lstStyle/>
          <a:p>
            <a:pPr lvl="0" algn="just"/>
            <a:r>
              <a:rPr lang="pt-BR" sz="2800" dirty="0" smtClean="0"/>
              <a:t>OBS: Funcionalidade disponível apenas para usuário com perfil de administrador</a:t>
            </a:r>
            <a:endParaRPr lang="pt-BR" sz="2800" dirty="0"/>
          </a:p>
          <a:p>
            <a:pPr algn="just"/>
            <a:endParaRPr lang="pt-BR" sz="2800" dirty="0"/>
          </a:p>
          <a:p>
            <a:pPr algn="just"/>
            <a:endParaRPr lang="pt-BR" sz="2800" dirty="0" smtClean="0"/>
          </a:p>
        </p:txBody>
      </p:sp>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12</a:t>
            </a:fld>
            <a:endParaRPr lang="uk-UA" spc="10" dirty="0">
              <a:solidFill>
                <a:srgbClr val="4C4C4C"/>
              </a:solidFill>
            </a:endParaRPr>
          </a:p>
        </p:txBody>
      </p:sp>
      <p:sp>
        <p:nvSpPr>
          <p:cNvPr id="11" name="object 5"/>
          <p:cNvSpPr txBox="1">
            <a:spLocks/>
          </p:cNvSpPr>
          <p:nvPr/>
        </p:nvSpPr>
        <p:spPr>
          <a:xfrm>
            <a:off x="1136650" y="314651"/>
            <a:ext cx="115062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Absenteísmos </a:t>
            </a:r>
            <a:r>
              <a:rPr lang="pt-BR" sz="2400" b="0" kern="0" spc="5" dirty="0"/>
              <a:t> </a:t>
            </a:r>
            <a:r>
              <a:rPr lang="pt-BR" sz="2400" b="0" kern="0" spc="5" dirty="0" smtClean="0"/>
              <a:t>Operacionais x Absenteísmos Recursos Humanos</a:t>
            </a:r>
            <a:endParaRPr lang="pt-BR" sz="2400" b="0" kern="0" spc="10" dirty="0"/>
          </a:p>
        </p:txBody>
      </p:sp>
      <p:sp>
        <p:nvSpPr>
          <p:cNvPr id="10" name="object 2"/>
          <p:cNvSpPr txBox="1"/>
          <p:nvPr/>
        </p:nvSpPr>
        <p:spPr>
          <a:xfrm>
            <a:off x="679450" y="1016082"/>
            <a:ext cx="17819094" cy="612347"/>
          </a:xfrm>
          <a:prstGeom prst="rect">
            <a:avLst/>
          </a:prstGeom>
        </p:spPr>
        <p:txBody>
          <a:bodyPr vert="horz" wrap="square" lIns="0" tIns="179705" rIns="0" bIns="0" rtlCol="0">
            <a:spAutoFit/>
          </a:bodyPr>
          <a:lstStyle/>
          <a:p>
            <a:r>
              <a:rPr lang="pt-BR" sz="2800" b="1" dirty="0" smtClean="0"/>
              <a:t>Para o Vigia existem dois tipos de absenteísmos:</a:t>
            </a:r>
          </a:p>
        </p:txBody>
      </p:sp>
      <p:sp>
        <p:nvSpPr>
          <p:cNvPr id="8" name="object 2"/>
          <p:cNvSpPr txBox="1"/>
          <p:nvPr/>
        </p:nvSpPr>
        <p:spPr>
          <a:xfrm>
            <a:off x="601746" y="1736546"/>
            <a:ext cx="18903950" cy="5352106"/>
          </a:xfrm>
          <a:prstGeom prst="rect">
            <a:avLst/>
          </a:prstGeom>
        </p:spPr>
        <p:txBody>
          <a:bodyPr vert="horz" wrap="square" lIns="0" tIns="179705" rIns="0" bIns="0" rtlCol="0">
            <a:spAutoFit/>
          </a:bodyPr>
          <a:lstStyle/>
          <a:p>
            <a:pPr marL="514350" indent="-514350" algn="just">
              <a:buFont typeface="+mj-lt"/>
              <a:buAutoNum type="arabicPeriod"/>
            </a:pPr>
            <a:r>
              <a:rPr lang="pt-BR" sz="2800" dirty="0" smtClean="0"/>
              <a:t>Absenteísmos Operacionais – São absenteísmos que  estão sob gestão da área de operações para aplica-los ou concede-los.. Estes são lançados no Vigia e chegam ao Meta 4 por integração.</a:t>
            </a:r>
            <a:r>
              <a:rPr lang="pt-BR" sz="2800" dirty="0"/>
              <a:t> São eles: Atraso, Falta, Folga</a:t>
            </a:r>
            <a:r>
              <a:rPr lang="pt-BR" sz="2800" b="1" dirty="0"/>
              <a:t>s</a:t>
            </a:r>
            <a:r>
              <a:rPr lang="pt-BR" sz="2800" dirty="0"/>
              <a:t>, Reciclagem e Solicitação de </a:t>
            </a:r>
            <a:r>
              <a:rPr lang="pt-BR" sz="2800" dirty="0" smtClean="0"/>
              <a:t>Férias</a:t>
            </a:r>
          </a:p>
          <a:p>
            <a:pPr marL="514350" indent="-514350" algn="just">
              <a:buFont typeface="+mj-lt"/>
              <a:buAutoNum type="arabicPeriod"/>
            </a:pPr>
            <a:endParaRPr lang="pt-BR" sz="2800" dirty="0"/>
          </a:p>
          <a:p>
            <a:pPr algn="just"/>
            <a:endParaRPr lang="pt-BR" sz="2800" dirty="0" smtClean="0"/>
          </a:p>
          <a:p>
            <a:pPr marL="514350" indent="-514350" algn="just">
              <a:buFont typeface="+mj-lt"/>
              <a:buAutoNum type="arabicPeriod" startAt="2"/>
            </a:pPr>
            <a:r>
              <a:rPr lang="pt-BR" sz="2800" dirty="0" smtClean="0"/>
              <a:t>Absenteísmos de Recursos Humanos – São absenteísmos que estão sob gestão da área de recursos humanos para aplica-los ou concede-los. Estes são lançados diretamente no Meta 4 e chegam por integração ao Vigia. São eles: Afastamentos, Atestados, Licenças e </a:t>
            </a:r>
            <a:r>
              <a:rPr lang="pt-BR" sz="2800" dirty="0" err="1" smtClean="0"/>
              <a:t>etc</a:t>
            </a:r>
            <a:endParaRPr lang="pt-BR" sz="2800" dirty="0" smtClean="0"/>
          </a:p>
          <a:p>
            <a:pPr marL="514350" indent="-514350" algn="just">
              <a:buFont typeface="+mj-lt"/>
              <a:buAutoNum type="arabicPeriod" startAt="2"/>
            </a:pPr>
            <a:endParaRPr lang="pt-BR" sz="2800" dirty="0"/>
          </a:p>
          <a:p>
            <a:pPr marL="514350" indent="-514350" algn="just">
              <a:buFont typeface="+mj-lt"/>
              <a:buAutoNum type="arabicPeriod" startAt="2"/>
            </a:pPr>
            <a:endParaRPr lang="pt-BR" sz="2800" dirty="0" smtClean="0"/>
          </a:p>
          <a:p>
            <a:pPr algn="just"/>
            <a:r>
              <a:rPr lang="pt-BR" sz="2800" dirty="0" smtClean="0"/>
              <a:t>A qualificação dos absenteísmos pode ser consultada na tela de Catalogo de Absenteísmo. </a:t>
            </a:r>
            <a:r>
              <a:rPr lang="pt-BR" sz="2800" b="1" dirty="0" smtClean="0"/>
              <a:t>01. Categoria Maestros &gt;&gt; Manutenção de Assignação e Planificação&gt;&gt; Manutenção Tipologia de Absenteísmo</a:t>
            </a:r>
          </a:p>
        </p:txBody>
      </p:sp>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13</a:t>
            </a:fld>
            <a:endParaRPr lang="uk-UA" spc="10" dirty="0">
              <a:solidFill>
                <a:srgbClr val="4C4C4C"/>
              </a:solidFill>
            </a:endParaRPr>
          </a:p>
        </p:txBody>
      </p:sp>
      <p:sp>
        <p:nvSpPr>
          <p:cNvPr id="11" name="object 5"/>
          <p:cNvSpPr txBox="1">
            <a:spLocks/>
          </p:cNvSpPr>
          <p:nvPr/>
        </p:nvSpPr>
        <p:spPr>
          <a:xfrm>
            <a:off x="1136650" y="314651"/>
            <a:ext cx="115062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Absenteísmos </a:t>
            </a:r>
            <a:r>
              <a:rPr lang="pt-BR" sz="2400" b="0" kern="0" spc="5" dirty="0"/>
              <a:t> </a:t>
            </a:r>
            <a:r>
              <a:rPr lang="pt-BR" sz="2400" b="0" kern="0" spc="5" dirty="0" smtClean="0"/>
              <a:t>Operacionais x Absenteísmos Recursos Humanos</a:t>
            </a:r>
            <a:endParaRPr lang="pt-BR" sz="2400" b="0" kern="0" spc="1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850" y="1387475"/>
            <a:ext cx="15392399" cy="8243484"/>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3138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Planificado x Incurrido x Retificado</a:t>
            </a:r>
            <a:endParaRPr lang="pt-BR" sz="2400" b="0" kern="0" spc="10" dirty="0"/>
          </a:p>
        </p:txBody>
      </p:sp>
      <p:sp>
        <p:nvSpPr>
          <p:cNvPr id="10" name="object 2"/>
          <p:cNvSpPr txBox="1"/>
          <p:nvPr/>
        </p:nvSpPr>
        <p:spPr>
          <a:xfrm>
            <a:off x="679450" y="1284954"/>
            <a:ext cx="17819094" cy="5782993"/>
          </a:xfrm>
          <a:prstGeom prst="rect">
            <a:avLst/>
          </a:prstGeom>
        </p:spPr>
        <p:txBody>
          <a:bodyPr vert="horz" wrap="square" lIns="0" tIns="179705" rIns="0" bIns="0" rtlCol="0">
            <a:spAutoFit/>
          </a:bodyPr>
          <a:lstStyle/>
          <a:p>
            <a:pPr algn="just"/>
            <a:r>
              <a:rPr lang="pt-BR" sz="2800" b="1" dirty="0" smtClean="0"/>
              <a:t>Os turnos (atividade) podem ser classificados em três tipos:</a:t>
            </a:r>
          </a:p>
          <a:p>
            <a:pPr algn="just"/>
            <a:endParaRPr lang="pt-BR" sz="2800" dirty="0"/>
          </a:p>
          <a:p>
            <a:pPr marL="514350" indent="-514350" algn="just">
              <a:buFont typeface="Wingdings" pitchFamily="2" charset="2"/>
              <a:buChar char="Ø"/>
            </a:pPr>
            <a:r>
              <a:rPr lang="pt-BR" sz="2800" b="1" dirty="0" smtClean="0"/>
              <a:t>Planificado</a:t>
            </a:r>
            <a:r>
              <a:rPr lang="pt-BR" sz="2800" dirty="0" smtClean="0"/>
              <a:t> –  São turnos lançados à futuro. Ou seja, tudo aquilo que está lançados em D, D+1, D+2, ..., </a:t>
            </a:r>
            <a:r>
              <a:rPr lang="pt-BR" sz="2800" dirty="0" err="1" smtClean="0"/>
              <a:t>D+n</a:t>
            </a:r>
            <a:r>
              <a:rPr lang="pt-BR" sz="2800" dirty="0" smtClean="0"/>
              <a:t>. No quadrante uma célula com turnos planificados não apresenta borda;</a:t>
            </a:r>
          </a:p>
          <a:p>
            <a:pPr marL="514350" indent="-514350" algn="just">
              <a:buFont typeface="Wingdings" pitchFamily="2" charset="2"/>
              <a:buChar char="Ø"/>
            </a:pPr>
            <a:endParaRPr lang="pt-BR" sz="2800" dirty="0"/>
          </a:p>
          <a:p>
            <a:pPr marL="514350" indent="-514350" algn="just">
              <a:buFont typeface="Wingdings" pitchFamily="2" charset="2"/>
              <a:buChar char="Ø"/>
            </a:pPr>
            <a:endParaRPr lang="pt-BR" sz="2800" dirty="0" smtClean="0"/>
          </a:p>
          <a:p>
            <a:pPr marL="514350" indent="-514350" algn="just">
              <a:buFont typeface="Wingdings" pitchFamily="2" charset="2"/>
              <a:buChar char="Ø"/>
            </a:pPr>
            <a:r>
              <a:rPr lang="pt-BR" sz="2800" b="1" dirty="0" smtClean="0"/>
              <a:t>Incurrido</a:t>
            </a:r>
            <a:r>
              <a:rPr lang="pt-BR" sz="2800" dirty="0" smtClean="0"/>
              <a:t> – São turnos já realizados (Passado). Ou seja, tudo aquilo que está lançado em D-1, D-2, ..., D-n. No quadrante, uma célula com turnos incurrido é destacado com a borda na cor verde;</a:t>
            </a:r>
          </a:p>
          <a:p>
            <a:pPr marL="514350" indent="-514350" algn="just">
              <a:buFont typeface="Wingdings" pitchFamily="2" charset="2"/>
              <a:buChar char="Ø"/>
            </a:pPr>
            <a:endParaRPr lang="pt-BR" sz="2800" dirty="0"/>
          </a:p>
          <a:p>
            <a:pPr marL="514350" indent="-514350" algn="just">
              <a:buFont typeface="Wingdings" pitchFamily="2" charset="2"/>
              <a:buChar char="Ø"/>
            </a:pPr>
            <a:endParaRPr lang="pt-BR" sz="2800" dirty="0" smtClean="0"/>
          </a:p>
          <a:p>
            <a:pPr marL="514350" indent="-514350" algn="just">
              <a:buFont typeface="Wingdings" pitchFamily="2" charset="2"/>
              <a:buChar char="Ø"/>
            </a:pPr>
            <a:r>
              <a:rPr lang="pt-BR" sz="2800" b="1" dirty="0" smtClean="0"/>
              <a:t>Retificado</a:t>
            </a:r>
            <a:r>
              <a:rPr lang="pt-BR" sz="2800" dirty="0" smtClean="0"/>
              <a:t> – Turnos </a:t>
            </a:r>
            <a:r>
              <a:rPr lang="pt-BR" sz="2800" dirty="0" err="1" smtClean="0"/>
              <a:t>Incurridos</a:t>
            </a:r>
            <a:r>
              <a:rPr lang="pt-BR" sz="2800" dirty="0" smtClean="0"/>
              <a:t> que estão em um período fechado e que sofreram alguma modificação após o fechamento. </a:t>
            </a:r>
            <a:endParaRPr lang="pt-BR" sz="2800" dirty="0"/>
          </a:p>
          <a:p>
            <a:endParaRPr lang="pt-BR" sz="2800" dirty="0" smtClean="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6807551"/>
            <a:ext cx="12192000" cy="2787351"/>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14131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Consulta de Colaboradores</a:t>
            </a:r>
            <a:endParaRPr lang="pt-BR" sz="2400" b="0" kern="0" spc="10" dirty="0"/>
          </a:p>
        </p:txBody>
      </p:sp>
      <p:sp>
        <p:nvSpPr>
          <p:cNvPr id="10" name="object 2"/>
          <p:cNvSpPr txBox="1"/>
          <p:nvPr/>
        </p:nvSpPr>
        <p:spPr>
          <a:xfrm>
            <a:off x="679450" y="1284954"/>
            <a:ext cx="17819094" cy="612347"/>
          </a:xfrm>
          <a:prstGeom prst="rect">
            <a:avLst/>
          </a:prstGeom>
        </p:spPr>
        <p:txBody>
          <a:bodyPr vert="horz" wrap="square" lIns="0" tIns="179705" rIns="0" bIns="0" rtlCol="0">
            <a:spAutoFit/>
          </a:bodyPr>
          <a:lstStyle/>
          <a:p>
            <a:endParaRPr lang="pt-BR" sz="2800" dirty="0" smtClean="0"/>
          </a:p>
        </p:txBody>
      </p:sp>
      <p:sp>
        <p:nvSpPr>
          <p:cNvPr id="9" name="object 2"/>
          <p:cNvSpPr txBox="1"/>
          <p:nvPr/>
        </p:nvSpPr>
        <p:spPr>
          <a:xfrm>
            <a:off x="717550" y="834511"/>
            <a:ext cx="18669000" cy="2335896"/>
          </a:xfrm>
          <a:prstGeom prst="rect">
            <a:avLst/>
          </a:prstGeom>
        </p:spPr>
        <p:txBody>
          <a:bodyPr vert="horz" wrap="square" lIns="0" tIns="179705" rIns="0" bIns="0" rtlCol="0">
            <a:spAutoFit/>
          </a:bodyPr>
          <a:lstStyle/>
          <a:p>
            <a:pPr algn="just"/>
            <a:r>
              <a:rPr lang="pt-BR" sz="2800" dirty="0" smtClean="0"/>
              <a:t>A tela de Manutenção de colaboradores pode ser acessada pelo caminho </a:t>
            </a:r>
            <a:r>
              <a:rPr lang="pt-BR" sz="2800" b="1" dirty="0" smtClean="0"/>
              <a:t>01. Categoria Maestros &gt;&gt; Manutenção e Gestão do Colaborador&gt;&gt;  Manutenção de Colaboradores</a:t>
            </a:r>
          </a:p>
          <a:p>
            <a:pPr marL="457200" indent="-457200" algn="just">
              <a:buFont typeface="Arial" pitchFamily="34" charset="0"/>
              <a:buChar char="•"/>
            </a:pPr>
            <a:r>
              <a:rPr lang="pt-BR" sz="2800" b="1" dirty="0" smtClean="0"/>
              <a:t>Filtros: </a:t>
            </a:r>
            <a:r>
              <a:rPr lang="pt-BR" sz="2800" dirty="0" smtClean="0"/>
              <a:t>Nesta tela é possível realizar busca de colaboradores com até 43 filtros e centenas de possibilidades de combinações . Os filtros podem ser acessados em 6 abas: Principais (Matrícula,  Estrutura Prosegur, Ativo, Data Referência e </a:t>
            </a:r>
            <a:r>
              <a:rPr lang="pt-BR" sz="2800" dirty="0" err="1" smtClean="0"/>
              <a:t>etc</a:t>
            </a:r>
            <a:r>
              <a:rPr lang="pt-BR" sz="2800" dirty="0" smtClean="0"/>
              <a:t>),  Dados Pessoais, Dados Profissionais, Custos, Habilitações/Formação e Informação Disciplinar</a:t>
            </a:r>
            <a:endParaRPr lang="pt-BR" sz="2800" b="1" dirty="0" smtClean="0"/>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585" y="3424167"/>
            <a:ext cx="14981655" cy="656549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6169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Consulta de Colaboradores</a:t>
            </a:r>
            <a:endParaRPr lang="pt-BR" sz="2400" b="0" kern="0" spc="10" dirty="0"/>
          </a:p>
        </p:txBody>
      </p:sp>
      <p:sp>
        <p:nvSpPr>
          <p:cNvPr id="10" name="object 2"/>
          <p:cNvSpPr txBox="1"/>
          <p:nvPr/>
        </p:nvSpPr>
        <p:spPr>
          <a:xfrm>
            <a:off x="679450" y="1284954"/>
            <a:ext cx="17819094" cy="612347"/>
          </a:xfrm>
          <a:prstGeom prst="rect">
            <a:avLst/>
          </a:prstGeom>
        </p:spPr>
        <p:txBody>
          <a:bodyPr vert="horz" wrap="square" lIns="0" tIns="179705" rIns="0" bIns="0" rtlCol="0">
            <a:spAutoFit/>
          </a:bodyPr>
          <a:lstStyle/>
          <a:p>
            <a:endParaRPr lang="pt-BR" sz="2800" dirty="0" smtClean="0"/>
          </a:p>
        </p:txBody>
      </p:sp>
      <p:sp>
        <p:nvSpPr>
          <p:cNvPr id="9" name="object 2"/>
          <p:cNvSpPr txBox="1"/>
          <p:nvPr/>
        </p:nvSpPr>
        <p:spPr>
          <a:xfrm>
            <a:off x="679450" y="1284954"/>
            <a:ext cx="18821400" cy="1043234"/>
          </a:xfrm>
          <a:prstGeom prst="rect">
            <a:avLst/>
          </a:prstGeom>
        </p:spPr>
        <p:txBody>
          <a:bodyPr vert="horz" wrap="square" lIns="0" tIns="179705" rIns="0" bIns="0" rtlCol="0">
            <a:spAutoFit/>
          </a:bodyPr>
          <a:lstStyle/>
          <a:p>
            <a:pPr algn="just"/>
            <a:r>
              <a:rPr lang="pt-BR" sz="2800" b="1" dirty="0" smtClean="0"/>
              <a:t>Ver Detalhe </a:t>
            </a:r>
            <a:r>
              <a:rPr lang="pt-BR" sz="2800" dirty="0" smtClean="0"/>
              <a:t>– Através do botão “Ver Detalhe” é possível consultar informações diversas do colaborador como Dados Pessoais, Dados Profissionais, Informação Disciplinar:</a:t>
            </a:r>
            <a:endParaRPr lang="pt-BR" sz="2800" b="1" dirty="0" smtClean="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350" y="2606675"/>
            <a:ext cx="14207599" cy="744702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70527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Consulta de Colaboradores</a:t>
            </a:r>
            <a:endParaRPr lang="pt-BR" sz="2400" b="0" kern="0" spc="10" dirty="0"/>
          </a:p>
        </p:txBody>
      </p:sp>
      <p:sp>
        <p:nvSpPr>
          <p:cNvPr id="10" name="object 2"/>
          <p:cNvSpPr txBox="1"/>
          <p:nvPr/>
        </p:nvSpPr>
        <p:spPr>
          <a:xfrm>
            <a:off x="679450" y="1284954"/>
            <a:ext cx="17819094" cy="612347"/>
          </a:xfrm>
          <a:prstGeom prst="rect">
            <a:avLst/>
          </a:prstGeom>
        </p:spPr>
        <p:txBody>
          <a:bodyPr vert="horz" wrap="square" lIns="0" tIns="179705" rIns="0" bIns="0" rtlCol="0">
            <a:spAutoFit/>
          </a:bodyPr>
          <a:lstStyle/>
          <a:p>
            <a:endParaRPr lang="pt-BR" sz="2800" dirty="0" smtClean="0"/>
          </a:p>
        </p:txBody>
      </p:sp>
      <p:sp>
        <p:nvSpPr>
          <p:cNvPr id="9" name="object 2"/>
          <p:cNvSpPr txBox="1"/>
          <p:nvPr/>
        </p:nvSpPr>
        <p:spPr>
          <a:xfrm>
            <a:off x="679450" y="1284954"/>
            <a:ext cx="18821400" cy="2335896"/>
          </a:xfrm>
          <a:prstGeom prst="rect">
            <a:avLst/>
          </a:prstGeom>
        </p:spPr>
        <p:txBody>
          <a:bodyPr vert="horz" wrap="square" lIns="0" tIns="179705" rIns="0" bIns="0" rtlCol="0">
            <a:spAutoFit/>
          </a:bodyPr>
          <a:lstStyle/>
          <a:p>
            <a:pPr algn="just"/>
            <a:r>
              <a:rPr lang="pt-BR" sz="2800" b="1" dirty="0" smtClean="0"/>
              <a:t>Ver Detalhe </a:t>
            </a:r>
            <a:r>
              <a:rPr lang="pt-BR" sz="2800" dirty="0" smtClean="0"/>
              <a:t>– Através do botão “Ver Detalhe” é possível consultar informações diversas do colaborador como Dados Pessoais, Dados Profissionais, Informação Disciplinar:</a:t>
            </a:r>
          </a:p>
          <a:p>
            <a:pPr algn="just"/>
            <a:endParaRPr lang="pt-BR" sz="2800" b="1" dirty="0"/>
          </a:p>
          <a:p>
            <a:pPr algn="just"/>
            <a:r>
              <a:rPr lang="pt-BR" sz="2800" b="1" dirty="0" smtClean="0"/>
              <a:t>Modificar </a:t>
            </a:r>
            <a:r>
              <a:rPr lang="pt-BR" sz="2800" dirty="0"/>
              <a:t>– Através do botão </a:t>
            </a:r>
            <a:r>
              <a:rPr lang="pt-BR" sz="2800" dirty="0" smtClean="0"/>
              <a:t>“Modificar” </a:t>
            </a:r>
            <a:r>
              <a:rPr lang="pt-BR" sz="2800" dirty="0"/>
              <a:t>é possível </a:t>
            </a:r>
            <a:r>
              <a:rPr lang="pt-BR" sz="2800" dirty="0" smtClean="0"/>
              <a:t>alterar informações como Telefone Operações, Possui Veículos e etc.</a:t>
            </a:r>
            <a:endParaRPr lang="pt-BR" sz="2800" b="1" dirty="0"/>
          </a:p>
          <a:p>
            <a:pPr algn="just"/>
            <a:endParaRPr lang="pt-BR" sz="2800" b="1" dirty="0" smtClean="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997" y="3316371"/>
            <a:ext cx="16002000" cy="656973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16781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Data de Referência</a:t>
            </a:r>
            <a:endParaRPr lang="pt-BR" sz="2400" b="0" kern="0" spc="10" dirty="0"/>
          </a:p>
        </p:txBody>
      </p:sp>
      <p:sp>
        <p:nvSpPr>
          <p:cNvPr id="10" name="object 2"/>
          <p:cNvSpPr txBox="1"/>
          <p:nvPr/>
        </p:nvSpPr>
        <p:spPr>
          <a:xfrm>
            <a:off x="679450" y="1284954"/>
            <a:ext cx="18592800" cy="1474121"/>
          </a:xfrm>
          <a:prstGeom prst="rect">
            <a:avLst/>
          </a:prstGeom>
        </p:spPr>
        <p:txBody>
          <a:bodyPr vert="horz" wrap="square" lIns="0" tIns="179705" rIns="0" bIns="0" rtlCol="0">
            <a:spAutoFit/>
          </a:bodyPr>
          <a:lstStyle/>
          <a:p>
            <a:pPr lvl="0"/>
            <a:r>
              <a:rPr lang="pt-BR" sz="2800" dirty="0"/>
              <a:t>Vigia utiliza o conceito de “data de referência” em diversas telas de consulta, permitindo ao usuário observar o sistema com base numa foto </a:t>
            </a:r>
            <a:r>
              <a:rPr lang="pt-BR" sz="2800" dirty="0" smtClean="0"/>
              <a:t>atemporal</a:t>
            </a:r>
            <a:endParaRPr lang="pt-BR" sz="2800" dirty="0"/>
          </a:p>
          <a:p>
            <a:endParaRPr lang="pt-BR" sz="2800" dirty="0" smtClean="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0" y="2497138"/>
            <a:ext cx="15087600" cy="7344404"/>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56870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19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Listas Dinâmicas e Exportação</a:t>
            </a:r>
            <a:endParaRPr lang="pt-BR" sz="2400" b="0" kern="0" spc="10" dirty="0"/>
          </a:p>
        </p:txBody>
      </p:sp>
      <p:sp>
        <p:nvSpPr>
          <p:cNvPr id="10" name="object 2"/>
          <p:cNvSpPr txBox="1"/>
          <p:nvPr/>
        </p:nvSpPr>
        <p:spPr>
          <a:xfrm>
            <a:off x="679450" y="1064208"/>
            <a:ext cx="18275024" cy="1905009"/>
          </a:xfrm>
          <a:prstGeom prst="rect">
            <a:avLst/>
          </a:prstGeom>
        </p:spPr>
        <p:txBody>
          <a:bodyPr vert="horz" wrap="square" lIns="0" tIns="179705" rIns="0" bIns="0" rtlCol="0">
            <a:spAutoFit/>
          </a:bodyPr>
          <a:lstStyle/>
          <a:p>
            <a:pPr marL="457200" lvl="0" indent="-457200" algn="just">
              <a:buFont typeface="Wingdings" pitchFamily="2" charset="2"/>
              <a:buChar char="Ø"/>
            </a:pPr>
            <a:r>
              <a:rPr lang="pt-BR" sz="2800" dirty="0"/>
              <a:t>Vigia possui dinamismo para consulta de listas: colaboradores, OT’s, absenteísmos, etc., semelhante a funcionalidades do </a:t>
            </a:r>
            <a:r>
              <a:rPr lang="pt-BR" sz="2800" dirty="0" smtClean="0"/>
              <a:t>Excel. </a:t>
            </a:r>
          </a:p>
          <a:p>
            <a:pPr marL="457200" lvl="0" indent="-457200" algn="just">
              <a:buFont typeface="Wingdings" pitchFamily="2" charset="2"/>
              <a:buChar char="Ø"/>
            </a:pPr>
            <a:r>
              <a:rPr lang="pt-BR" sz="2800" dirty="0" smtClean="0"/>
              <a:t>Toda as telas de consulta de informações com filtros, permitem exportar o resultado para uma planilha de Excel.</a:t>
            </a:r>
            <a:endParaRPr lang="pt-BR" sz="2800" dirty="0"/>
          </a:p>
          <a:p>
            <a:endParaRPr lang="pt-BR" sz="2800" dirty="0" smtClean="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2827088"/>
            <a:ext cx="14478000" cy="71327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56870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6" y="-49432"/>
            <a:ext cx="20104100" cy="11302668"/>
          </a:xfrm>
          <a:prstGeom prst="rect">
            <a:avLst/>
          </a:prstGeom>
        </p:spPr>
      </p:pic>
      <p:sp>
        <p:nvSpPr>
          <p:cNvPr id="2" name="object 2"/>
          <p:cNvSpPr txBox="1">
            <a:spLocks noGrp="1"/>
          </p:cNvSpPr>
          <p:nvPr>
            <p:ph type="title"/>
          </p:nvPr>
        </p:nvSpPr>
        <p:spPr>
          <a:xfrm>
            <a:off x="450850" y="15875"/>
            <a:ext cx="2576830" cy="843180"/>
          </a:xfrm>
          <a:prstGeom prst="rect">
            <a:avLst/>
          </a:prstGeom>
        </p:spPr>
        <p:txBody>
          <a:bodyPr vert="horz" wrap="square" lIns="0" tIns="12065" rIns="0" bIns="0" rtlCol="0">
            <a:spAutoFit/>
          </a:bodyPr>
          <a:lstStyle/>
          <a:p>
            <a:pPr marL="12700">
              <a:lnSpc>
                <a:spcPct val="100000"/>
              </a:lnSpc>
              <a:spcBef>
                <a:spcPts val="95"/>
              </a:spcBef>
            </a:pPr>
            <a:r>
              <a:rPr sz="5400" spc="-10" dirty="0">
                <a:solidFill>
                  <a:srgbClr val="FFD300"/>
                </a:solidFill>
              </a:rPr>
              <a:t>ÍNDICE</a:t>
            </a:r>
            <a:endParaRPr sz="5400" dirty="0"/>
          </a:p>
        </p:txBody>
      </p:sp>
      <p:sp>
        <p:nvSpPr>
          <p:cNvPr id="6" name="1 Marcador de texto"/>
          <p:cNvSpPr txBox="1">
            <a:spLocks/>
          </p:cNvSpPr>
          <p:nvPr/>
        </p:nvSpPr>
        <p:spPr>
          <a:xfrm>
            <a:off x="7461250" y="977129"/>
            <a:ext cx="9601199" cy="9249546"/>
          </a:xfrm>
          <a:prstGeom prst="rect">
            <a:avLst/>
          </a:prstGeom>
        </p:spPr>
        <p:txBody>
          <a:bodyPr/>
          <a:lstStyle>
            <a:lvl1pPr marL="265113" indent="-265113" algn="l" defTabSz="457200" rtl="0" eaLnBrk="1" latinLnBrk="0" hangingPunct="1">
              <a:spcBef>
                <a:spcPct val="20000"/>
              </a:spcBef>
              <a:spcAft>
                <a:spcPts val="600"/>
              </a:spcAft>
              <a:buFont typeface="+mj-lt"/>
              <a:buAutoNum type="arabicPeriod"/>
              <a:defRPr sz="1800" kern="1200">
                <a:solidFill>
                  <a:schemeClr val="tx1"/>
                </a:solidFill>
                <a:latin typeface="+mn-lt"/>
                <a:ea typeface="+mn-ea"/>
                <a:cs typeface="+mn-cs"/>
              </a:defRPr>
            </a:lvl1pPr>
            <a:lvl2pPr marL="712788" indent="-255588" algn="l" defTabSz="457200" rtl="0" eaLnBrk="1" latinLnBrk="0" hangingPunct="1">
              <a:spcBef>
                <a:spcPct val="20000"/>
              </a:spcBef>
              <a:spcAft>
                <a:spcPts val="600"/>
              </a:spcAft>
              <a:buFont typeface="+mj-lt"/>
              <a:buAutoNum type="arabicPeriod"/>
              <a:defRPr sz="1600" kern="1200">
                <a:solidFill>
                  <a:schemeClr val="tx1"/>
                </a:solidFill>
                <a:latin typeface="+mn-lt"/>
                <a:ea typeface="+mn-ea"/>
                <a:cs typeface="+mn-cs"/>
              </a:defRPr>
            </a:lvl2pPr>
            <a:lvl3pPr marL="1169988" indent="-255588" algn="l" defTabSz="457200" rtl="0" eaLnBrk="1" latinLnBrk="0" hangingPunct="1">
              <a:spcBef>
                <a:spcPct val="20000"/>
              </a:spcBef>
              <a:spcAft>
                <a:spcPts val="600"/>
              </a:spcAft>
              <a:buFont typeface="+mj-lt"/>
              <a:buAutoNum type="arabicPeriod"/>
              <a:defRPr sz="1400" kern="1200">
                <a:solidFill>
                  <a:schemeClr val="tx1"/>
                </a:solidFill>
                <a:latin typeface="+mn-lt"/>
                <a:ea typeface="+mn-ea"/>
                <a:cs typeface="+mn-cs"/>
              </a:defRPr>
            </a:lvl3pPr>
            <a:lvl4pPr marL="1616075" indent="-244475" algn="l" defTabSz="457200" rtl="0" eaLnBrk="1" latinLnBrk="0" hangingPunct="1">
              <a:spcBef>
                <a:spcPct val="20000"/>
              </a:spcBef>
              <a:spcAft>
                <a:spcPts val="600"/>
              </a:spcAft>
              <a:buFont typeface="+mj-lt"/>
              <a:buAutoNum type="arabicPeriod"/>
              <a:defRPr sz="1200" kern="1200">
                <a:solidFill>
                  <a:schemeClr val="tx1"/>
                </a:solidFill>
                <a:latin typeface="+mn-lt"/>
                <a:ea typeface="+mn-ea"/>
                <a:cs typeface="+mn-cs"/>
              </a:defRPr>
            </a:lvl4pPr>
            <a:lvl5pPr marL="2062163" indent="-233363" algn="l" defTabSz="457200" rtl="0" eaLnBrk="1" latinLnBrk="0" hangingPunct="1">
              <a:spcBef>
                <a:spcPct val="20000"/>
              </a:spcBef>
              <a:spcAft>
                <a:spcPts val="600"/>
              </a:spcAft>
              <a:buFont typeface="+mj-lt"/>
              <a:buAutoNum type="arabicPeriod"/>
              <a:defRPr sz="1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438150">
              <a:buFont typeface="Wingdings" pitchFamily="2" charset="2"/>
              <a:buChar char="Ø"/>
            </a:pPr>
            <a:endParaRPr lang="es-ES" dirty="0"/>
          </a:p>
        </p:txBody>
      </p:sp>
      <p:sp>
        <p:nvSpPr>
          <p:cNvPr id="7" name="CaixaDeTexto 6"/>
          <p:cNvSpPr txBox="1"/>
          <p:nvPr/>
        </p:nvSpPr>
        <p:spPr>
          <a:xfrm>
            <a:off x="412416" y="777875"/>
            <a:ext cx="8839200" cy="10002738"/>
          </a:xfrm>
          <a:prstGeom prst="rect">
            <a:avLst/>
          </a:prstGeom>
          <a:noFill/>
        </p:spPr>
        <p:txBody>
          <a:bodyPr wrap="square" rtlCol="0">
            <a:spAutoFit/>
          </a:bodyPr>
          <a:lstStyle/>
          <a:p>
            <a:r>
              <a:rPr lang="pt-BR" sz="2800" b="1" dirty="0" smtClean="0">
                <a:solidFill>
                  <a:schemeClr val="bg1"/>
                </a:solidFill>
                <a:latin typeface="+mn-lt"/>
              </a:rPr>
              <a:t> Introdução</a:t>
            </a:r>
          </a:p>
          <a:p>
            <a:endParaRPr lang="pt-BR" sz="2800" b="1" dirty="0" smtClean="0">
              <a:solidFill>
                <a:schemeClr val="bg1"/>
              </a:solidFill>
              <a:latin typeface="+mn-lt"/>
            </a:endParaRPr>
          </a:p>
          <a:p>
            <a:pPr marL="514350" lvl="0" indent="-514350">
              <a:buFont typeface="+mj-lt"/>
              <a:buAutoNum type="arabicPeriod"/>
            </a:pPr>
            <a:r>
              <a:rPr lang="pt-BR" sz="2800" b="1" dirty="0" smtClean="0">
                <a:solidFill>
                  <a:schemeClr val="bg1"/>
                </a:solidFill>
                <a:latin typeface="+mn-lt"/>
              </a:rPr>
              <a:t>Itens gerais</a:t>
            </a:r>
          </a:p>
          <a:p>
            <a:pPr marL="971550" lvl="1" indent="-514350">
              <a:buFont typeface="+mj-lt"/>
              <a:buAutoNum type="alphaLcPeriod"/>
            </a:pPr>
            <a:r>
              <a:rPr lang="pt-BR" sz="2800" dirty="0" smtClean="0">
                <a:solidFill>
                  <a:schemeClr val="bg1"/>
                </a:solidFill>
              </a:rPr>
              <a:t>Acesso</a:t>
            </a:r>
            <a:endParaRPr lang="pt-BR" sz="2800" dirty="0">
              <a:solidFill>
                <a:schemeClr val="bg1"/>
              </a:solidFill>
            </a:endParaRPr>
          </a:p>
          <a:p>
            <a:pPr marL="971550" lvl="1" indent="-514350">
              <a:buFont typeface="+mj-lt"/>
              <a:buAutoNum type="alphaLcPeriod"/>
            </a:pPr>
            <a:r>
              <a:rPr lang="pt-BR" sz="2800" dirty="0" smtClean="0">
                <a:solidFill>
                  <a:schemeClr val="bg1"/>
                </a:solidFill>
                <a:latin typeface="+mn-lt"/>
              </a:rPr>
              <a:t>Integrações</a:t>
            </a:r>
            <a:endParaRPr lang="pt-BR" sz="2800" dirty="0">
              <a:solidFill>
                <a:schemeClr val="bg1"/>
              </a:solidFill>
              <a:latin typeface="+mn-lt"/>
            </a:endParaRPr>
          </a:p>
          <a:p>
            <a:pPr marL="971550" lvl="1" indent="-514350">
              <a:buFont typeface="+mj-lt"/>
              <a:buAutoNum type="alphaLcPeriod"/>
            </a:pPr>
            <a:r>
              <a:rPr lang="pt-BR" sz="2800" dirty="0">
                <a:solidFill>
                  <a:schemeClr val="bg1"/>
                </a:solidFill>
                <a:latin typeface="+mn-lt"/>
              </a:rPr>
              <a:t>Múltiplas telas</a:t>
            </a:r>
          </a:p>
          <a:p>
            <a:pPr marL="971550" lvl="1" indent="-514350">
              <a:buFont typeface="+mj-lt"/>
              <a:buAutoNum type="alphaLcPeriod"/>
            </a:pPr>
            <a:r>
              <a:rPr lang="pt-BR" sz="2800" dirty="0">
                <a:solidFill>
                  <a:schemeClr val="bg1"/>
                </a:solidFill>
                <a:latin typeface="+mn-lt"/>
              </a:rPr>
              <a:t>Perfis</a:t>
            </a:r>
          </a:p>
          <a:p>
            <a:pPr marL="971550" lvl="1" indent="-514350">
              <a:buFont typeface="+mj-lt"/>
              <a:buAutoNum type="alphaLcPeriod"/>
            </a:pPr>
            <a:r>
              <a:rPr lang="pt-BR" sz="2800" dirty="0" smtClean="0">
                <a:solidFill>
                  <a:schemeClr val="bg1"/>
                </a:solidFill>
                <a:latin typeface="+mn-lt"/>
              </a:rPr>
              <a:t>Traduções</a:t>
            </a:r>
            <a:endParaRPr lang="pt-BR" sz="2800" dirty="0">
              <a:solidFill>
                <a:schemeClr val="bg1"/>
              </a:solidFill>
              <a:latin typeface="+mn-lt"/>
            </a:endParaRPr>
          </a:p>
          <a:p>
            <a:pPr marL="971550" lvl="1" indent="-514350">
              <a:buFont typeface="+mj-lt"/>
              <a:buAutoNum type="alphaLcPeriod"/>
            </a:pPr>
            <a:r>
              <a:rPr lang="pt-BR" sz="2800" dirty="0">
                <a:solidFill>
                  <a:schemeClr val="bg1"/>
                </a:solidFill>
                <a:latin typeface="+mn-lt"/>
              </a:rPr>
              <a:t>Absenteísmos RH x Absenteísmos operacionais</a:t>
            </a:r>
          </a:p>
          <a:p>
            <a:pPr marL="971550" lvl="1" indent="-514350">
              <a:buFont typeface="+mj-lt"/>
              <a:buAutoNum type="alphaLcPeriod"/>
            </a:pPr>
            <a:r>
              <a:rPr lang="pt-BR" sz="2800" dirty="0">
                <a:solidFill>
                  <a:schemeClr val="bg1"/>
                </a:solidFill>
                <a:latin typeface="+mn-lt"/>
              </a:rPr>
              <a:t>Planificado x Incurrido x Retificado</a:t>
            </a:r>
          </a:p>
          <a:p>
            <a:pPr marL="971550" lvl="1" indent="-514350">
              <a:buFont typeface="+mj-lt"/>
              <a:buAutoNum type="alphaLcPeriod"/>
            </a:pPr>
            <a:r>
              <a:rPr lang="pt-BR" sz="2800" dirty="0" smtClean="0">
                <a:solidFill>
                  <a:schemeClr val="bg1"/>
                </a:solidFill>
                <a:latin typeface="+mn-lt"/>
              </a:rPr>
              <a:t>Consulta de Colaboradores</a:t>
            </a:r>
          </a:p>
          <a:p>
            <a:pPr marL="971550" lvl="1" indent="-514350">
              <a:buFont typeface="+mj-lt"/>
              <a:buAutoNum type="alphaLcPeriod"/>
            </a:pPr>
            <a:r>
              <a:rPr lang="pt-BR" sz="2800" dirty="0" smtClean="0">
                <a:solidFill>
                  <a:schemeClr val="bg1"/>
                </a:solidFill>
              </a:rPr>
              <a:t>Data de Referência</a:t>
            </a:r>
          </a:p>
          <a:p>
            <a:pPr marL="971550" lvl="1" indent="-514350">
              <a:buFont typeface="+mj-lt"/>
              <a:buAutoNum type="alphaLcPeriod"/>
            </a:pPr>
            <a:r>
              <a:rPr lang="pt-BR" sz="2800" dirty="0" smtClean="0">
                <a:solidFill>
                  <a:schemeClr val="bg1"/>
                </a:solidFill>
                <a:latin typeface="+mn-lt"/>
              </a:rPr>
              <a:t>Listas Dinâmicas</a:t>
            </a:r>
          </a:p>
          <a:p>
            <a:pPr marL="971550" lvl="1" indent="-514350">
              <a:buFont typeface="+mj-lt"/>
              <a:buAutoNum type="alphaLcPeriod"/>
            </a:pPr>
            <a:r>
              <a:rPr lang="pt-BR" sz="2800" dirty="0" smtClean="0">
                <a:solidFill>
                  <a:schemeClr val="bg1"/>
                </a:solidFill>
              </a:rPr>
              <a:t>Estrutura Prosegur e Cliente</a:t>
            </a:r>
          </a:p>
          <a:p>
            <a:pPr marL="971550" lvl="1" indent="-514350">
              <a:buFont typeface="+mj-lt"/>
              <a:buAutoNum type="alphaLcPeriod"/>
            </a:pPr>
            <a:r>
              <a:rPr lang="pt-BR" sz="2800" dirty="0" smtClean="0">
                <a:solidFill>
                  <a:schemeClr val="bg1"/>
                </a:solidFill>
              </a:rPr>
              <a:t>Tipo de subcliente</a:t>
            </a:r>
          </a:p>
          <a:p>
            <a:pPr marL="514350" lvl="0" indent="-514350">
              <a:buFont typeface="+mj-lt"/>
              <a:buAutoNum type="arabicPeriod"/>
            </a:pPr>
            <a:r>
              <a:rPr lang="pt-BR" sz="2800" b="1" dirty="0" smtClean="0">
                <a:solidFill>
                  <a:schemeClr val="bg1"/>
                </a:solidFill>
                <a:latin typeface="+mn-lt"/>
              </a:rPr>
              <a:t>OT’s</a:t>
            </a:r>
          </a:p>
          <a:p>
            <a:pPr marL="971550" lvl="1" indent="-514350">
              <a:buFont typeface="+mj-lt"/>
              <a:buAutoNum type="alphaLcPeriod"/>
            </a:pPr>
            <a:r>
              <a:rPr lang="pt-BR" sz="2800" dirty="0" smtClean="0">
                <a:solidFill>
                  <a:schemeClr val="bg1"/>
                </a:solidFill>
                <a:latin typeface="+mn-lt"/>
              </a:rPr>
              <a:t>Consulta</a:t>
            </a:r>
            <a:endParaRPr lang="pt-BR" sz="2800" dirty="0">
              <a:solidFill>
                <a:schemeClr val="bg1"/>
              </a:solidFill>
              <a:latin typeface="+mn-lt"/>
            </a:endParaRPr>
          </a:p>
          <a:p>
            <a:pPr marL="971550" lvl="1" indent="-514350">
              <a:buFont typeface="+mj-lt"/>
              <a:buAutoNum type="alphaLcPeriod"/>
            </a:pPr>
            <a:r>
              <a:rPr lang="pt-BR" sz="2800" dirty="0" smtClean="0">
                <a:solidFill>
                  <a:schemeClr val="bg1"/>
                </a:solidFill>
                <a:latin typeface="+mn-lt"/>
              </a:rPr>
              <a:t>Aceitação</a:t>
            </a:r>
          </a:p>
          <a:p>
            <a:pPr marL="971550" lvl="1" indent="-514350">
              <a:buFont typeface="+mj-lt"/>
              <a:buAutoNum type="alphaLcPeriod"/>
            </a:pPr>
            <a:r>
              <a:rPr lang="pt-BR" sz="2800" dirty="0" smtClean="0">
                <a:solidFill>
                  <a:schemeClr val="bg1"/>
                </a:solidFill>
                <a:latin typeface="+mn-lt"/>
              </a:rPr>
              <a:t>Cancelamento</a:t>
            </a:r>
          </a:p>
          <a:p>
            <a:pPr marL="971550" lvl="1" indent="-514350">
              <a:buFont typeface="+mj-lt"/>
              <a:buAutoNum type="alphaLcPeriod"/>
            </a:pPr>
            <a:r>
              <a:rPr lang="pt-BR" sz="2800" dirty="0" smtClean="0">
                <a:solidFill>
                  <a:schemeClr val="bg1"/>
                </a:solidFill>
              </a:rPr>
              <a:t>OT’s de Aumento e Redução</a:t>
            </a:r>
          </a:p>
          <a:p>
            <a:pPr marL="971550" lvl="1" indent="-514350">
              <a:buFont typeface="+mj-lt"/>
              <a:buAutoNum type="alphaLcPeriod"/>
            </a:pPr>
            <a:r>
              <a:rPr lang="pt-BR" sz="2800" dirty="0">
                <a:solidFill>
                  <a:schemeClr val="bg1"/>
                </a:solidFill>
              </a:rPr>
              <a:t>Consulta de OT Viva</a:t>
            </a:r>
          </a:p>
          <a:p>
            <a:pPr marL="971550" lvl="1" indent="-514350">
              <a:buFont typeface="+mj-lt"/>
              <a:buAutoNum type="alphaLcPeriod"/>
            </a:pPr>
            <a:r>
              <a:rPr lang="pt-BR" sz="2800" dirty="0">
                <a:solidFill>
                  <a:schemeClr val="bg1"/>
                </a:solidFill>
              </a:rPr>
              <a:t>Serviço Sem OT</a:t>
            </a:r>
          </a:p>
          <a:p>
            <a:pPr marL="971550" lvl="1" indent="-514350">
              <a:buFont typeface="+mj-lt"/>
              <a:buAutoNum type="alphaLcPeriod"/>
            </a:pPr>
            <a:endParaRPr lang="pt-BR" sz="2800" dirty="0" smtClean="0">
              <a:solidFill>
                <a:schemeClr val="bg1"/>
              </a:solidFill>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Estrutura Prosegur e Estrutura Cliente</a:t>
            </a:r>
            <a:endParaRPr lang="pt-BR" sz="2400" b="0" kern="0" spc="10" dirty="0"/>
          </a:p>
        </p:txBody>
      </p:sp>
      <p:sp>
        <p:nvSpPr>
          <p:cNvPr id="10" name="object 2"/>
          <p:cNvSpPr txBox="1"/>
          <p:nvPr/>
        </p:nvSpPr>
        <p:spPr>
          <a:xfrm>
            <a:off x="689142" y="1270497"/>
            <a:ext cx="17819094" cy="1043234"/>
          </a:xfrm>
          <a:prstGeom prst="rect">
            <a:avLst/>
          </a:prstGeom>
        </p:spPr>
        <p:txBody>
          <a:bodyPr vert="horz" wrap="square" lIns="0" tIns="179705" rIns="0" bIns="0" rtlCol="0">
            <a:spAutoFit/>
          </a:bodyPr>
          <a:lstStyle/>
          <a:p>
            <a:pPr lvl="0"/>
            <a:r>
              <a:rPr lang="pt-BR" sz="2800" dirty="0" smtClean="0"/>
              <a:t>As telas de consulta do Vigia apresentam sempre opções de filtro por Estrutura Prosegur e Estrutura Cliente</a:t>
            </a:r>
            <a:endParaRPr lang="pt-BR" sz="2800" dirty="0"/>
          </a:p>
          <a:p>
            <a:endParaRPr lang="pt-BR" sz="2800" dirty="0" smtClean="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612" y="2073275"/>
            <a:ext cx="16459200" cy="700184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689142" y="9497743"/>
            <a:ext cx="17819094" cy="612347"/>
          </a:xfrm>
          <a:prstGeom prst="rect">
            <a:avLst/>
          </a:prstGeom>
        </p:spPr>
        <p:txBody>
          <a:bodyPr vert="horz" wrap="square" lIns="0" tIns="179705" rIns="0" bIns="0" rtlCol="0">
            <a:spAutoFit/>
          </a:bodyPr>
          <a:lstStyle/>
          <a:p>
            <a:pPr lvl="0"/>
            <a:r>
              <a:rPr lang="pt-BR" sz="2800" b="1" dirty="0" smtClean="0"/>
              <a:t>Importante: </a:t>
            </a:r>
            <a:r>
              <a:rPr lang="pt-BR" sz="2800" dirty="0" smtClean="0"/>
              <a:t>Vigia </a:t>
            </a:r>
            <a:r>
              <a:rPr lang="pt-BR" sz="2800" dirty="0"/>
              <a:t>utiliza o conceito de grupo de cliente e ponto de serviços, semelhante ao sistema MARTE</a:t>
            </a:r>
            <a:r>
              <a:rPr lang="pt-BR" sz="2800" dirty="0" smtClean="0"/>
              <a:t>.</a:t>
            </a:r>
            <a:endParaRPr lang="pt-BR" sz="2800" dirty="0"/>
          </a:p>
        </p:txBody>
      </p:sp>
    </p:spTree>
    <p:extLst>
      <p:ext uri="{BB962C8B-B14F-4D97-AF65-F5344CB8AC3E}">
        <p14:creationId xmlns:p14="http://schemas.microsoft.com/office/powerpoint/2010/main" val="1556870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Tipo de Subclientes</a:t>
            </a:r>
            <a:endParaRPr lang="pt-BR" sz="2400" b="0" kern="0" spc="10" dirty="0"/>
          </a:p>
        </p:txBody>
      </p:sp>
      <p:sp>
        <p:nvSpPr>
          <p:cNvPr id="10" name="object 2"/>
          <p:cNvSpPr txBox="1"/>
          <p:nvPr/>
        </p:nvSpPr>
        <p:spPr>
          <a:xfrm>
            <a:off x="689142" y="1006475"/>
            <a:ext cx="18265332" cy="1474121"/>
          </a:xfrm>
          <a:prstGeom prst="rect">
            <a:avLst/>
          </a:prstGeom>
        </p:spPr>
        <p:txBody>
          <a:bodyPr vert="horz" wrap="square" lIns="0" tIns="179705" rIns="0" bIns="0" rtlCol="0">
            <a:spAutoFit/>
          </a:bodyPr>
          <a:lstStyle/>
          <a:p>
            <a:pPr lvl="0" algn="just"/>
            <a:r>
              <a:rPr lang="pt-BR" sz="2800" dirty="0" smtClean="0"/>
              <a:t>O Tipo de Subcliente é a forma que o Vigia permite ao usuário diferenciar os subclientes Gastos Prosegur (Reservas Técnicas, </a:t>
            </a:r>
            <a:r>
              <a:rPr lang="pt-BR" sz="2800" dirty="0" err="1" smtClean="0"/>
              <a:t>Feristas</a:t>
            </a:r>
            <a:r>
              <a:rPr lang="pt-BR" sz="2800" dirty="0" smtClean="0"/>
              <a:t>, </a:t>
            </a:r>
            <a:r>
              <a:rPr lang="pt-BR" sz="2800" dirty="0" err="1" smtClean="0"/>
              <a:t>Almocistas</a:t>
            </a:r>
            <a:r>
              <a:rPr lang="pt-BR" sz="2800" dirty="0" smtClean="0"/>
              <a:t>, Afastados e etc. Associa </a:t>
            </a:r>
            <a:r>
              <a:rPr lang="pt-BR" sz="2800" dirty="0"/>
              <a:t>tal atributo aos colaboradores efetivados, permitindo melhor identificação dos mesmos em consultas e relatórios</a:t>
            </a:r>
            <a:endParaRPr lang="pt-BR" sz="2800" dirty="0" smtClean="0"/>
          </a:p>
        </p:txBody>
      </p:sp>
      <p:pic>
        <p:nvPicPr>
          <p:cNvPr id="13" name="Imagem 12"/>
          <p:cNvPicPr>
            <a:picLocks noChangeAspect="1"/>
          </p:cNvPicPr>
          <p:nvPr/>
        </p:nvPicPr>
        <p:blipFill>
          <a:blip r:embed="rId4"/>
          <a:stretch>
            <a:fillRect/>
          </a:stretch>
        </p:blipFill>
        <p:spPr>
          <a:xfrm>
            <a:off x="2952158" y="2817886"/>
            <a:ext cx="13293061" cy="7084442"/>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14" name="Retângulo de cantos arredondados 13"/>
          <p:cNvSpPr/>
          <p:nvPr/>
        </p:nvSpPr>
        <p:spPr>
          <a:xfrm>
            <a:off x="8375650" y="8093075"/>
            <a:ext cx="2335281" cy="73387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65119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OT’s</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a:solidFill>
                  <a:schemeClr val="bg1"/>
                </a:solidFill>
              </a:rPr>
              <a:t>2</a:t>
            </a:r>
            <a:r>
              <a:rPr lang="en-US" sz="6600" kern="0" spc="-5" dirty="0" smtClean="0">
                <a:solidFill>
                  <a:schemeClr val="bg1"/>
                </a:solidFill>
              </a:rPr>
              <a:t>.</a:t>
            </a:r>
            <a:endParaRPr lang="en-US" sz="6600" kern="0" dirty="0">
              <a:solidFill>
                <a:schemeClr val="bg1"/>
              </a:solidFill>
            </a:endParaRPr>
          </a:p>
        </p:txBody>
      </p:sp>
    </p:spTree>
    <p:extLst>
      <p:ext uri="{BB962C8B-B14F-4D97-AF65-F5344CB8AC3E}">
        <p14:creationId xmlns:p14="http://schemas.microsoft.com/office/powerpoint/2010/main" val="3807422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OT’s – </a:t>
            </a:r>
            <a:r>
              <a:rPr lang="pt-BR" sz="2400" b="0" kern="0" spc="5" dirty="0" smtClean="0"/>
              <a:t>Consulta</a:t>
            </a:r>
            <a:endParaRPr lang="pt-BR" sz="2400" b="0" kern="0" spc="10" dirty="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A consulta de OT’s deve ser realizada pela tela de Gestão de OT. O caminho </a:t>
            </a:r>
            <a:r>
              <a:rPr lang="pt-BR" sz="2800" b="1" dirty="0" smtClean="0"/>
              <a:t>02. Relação Comercial &gt;&gt; Gestão de OT. </a:t>
            </a:r>
            <a:r>
              <a:rPr lang="pt-BR" sz="2800" dirty="0" smtClean="0"/>
              <a:t>Na tela não apresentadas 9 opções de filtros: Estrutura Cliente, Estrutura Prosegur, Data Início, Data Fim, Data Referência e etc.</a:t>
            </a:r>
            <a:endParaRPr lang="pt-BR" sz="2800" dirty="0"/>
          </a:p>
          <a:p>
            <a:endParaRPr lang="pt-BR" sz="2800" dirty="0" smtClean="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762" y="2738853"/>
            <a:ext cx="14630400" cy="7309777"/>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OT’s – </a:t>
            </a:r>
            <a:r>
              <a:rPr lang="pt-BR" sz="2400" b="0" kern="0" spc="5" dirty="0" smtClean="0"/>
              <a:t>Aceitação</a:t>
            </a:r>
            <a:endParaRPr lang="pt-BR" sz="2400" b="0" kern="0" spc="10" dirty="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r>
              <a:rPr lang="pt-BR" sz="2800" dirty="0" smtClean="0"/>
              <a:t>A clicar no botão “Ver Detalhe”, é possível consultar dados do cliente, linha comercial e etc. No caso de OT’s no Estado Pendente de aceitação (Alta, Baixa ou Modificação), é possível aceita-las ao clicar no botão “Aceitar OT”.</a:t>
            </a:r>
            <a:endParaRPr lang="pt-BR" sz="2800" dirty="0"/>
          </a:p>
          <a:p>
            <a:endParaRPr lang="pt-BR" sz="2800" dirty="0" smtClean="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911" y="2569074"/>
            <a:ext cx="14900101" cy="747186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7283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OT’s – </a:t>
            </a:r>
            <a:r>
              <a:rPr lang="pt-BR" sz="2400" b="0" kern="0" spc="5" dirty="0" smtClean="0"/>
              <a:t>Aumento e Redução</a:t>
            </a:r>
            <a:endParaRPr lang="pt-BR" sz="2400" b="0" kern="0" spc="10" dirty="0"/>
          </a:p>
        </p:txBody>
      </p:sp>
      <p:sp>
        <p:nvSpPr>
          <p:cNvPr id="10" name="object 2"/>
          <p:cNvSpPr txBox="1"/>
          <p:nvPr/>
        </p:nvSpPr>
        <p:spPr>
          <a:xfrm>
            <a:off x="679450" y="1284954"/>
            <a:ext cx="17819094" cy="1905009"/>
          </a:xfrm>
          <a:prstGeom prst="rect">
            <a:avLst/>
          </a:prstGeom>
        </p:spPr>
        <p:txBody>
          <a:bodyPr vert="horz" wrap="square" lIns="0" tIns="179705" rIns="0" bIns="0" rtlCol="0">
            <a:spAutoFit/>
          </a:bodyPr>
          <a:lstStyle/>
          <a:p>
            <a:pPr lvl="0"/>
            <a:r>
              <a:rPr lang="pt-BR" sz="2800" dirty="0"/>
              <a:t>Vigia utiliza o mesmo conceito de OT do Marte, no qual não demanda a baixa completa de um serviço (quadrante), no caso de incremento ou redução de escopo</a:t>
            </a:r>
            <a:r>
              <a:rPr lang="pt-BR" sz="2800" dirty="0" smtClean="0"/>
              <a:t>.</a:t>
            </a:r>
            <a:endParaRPr lang="pt-BR" sz="2800" dirty="0"/>
          </a:p>
          <a:p>
            <a:endParaRPr lang="pt-BR" sz="2800" dirty="0"/>
          </a:p>
          <a:p>
            <a:endParaRPr lang="pt-BR" sz="2800" dirty="0" smtClean="0"/>
          </a:p>
        </p:txBody>
      </p:sp>
      <p:sp>
        <p:nvSpPr>
          <p:cNvPr id="8" name="object 2"/>
          <p:cNvSpPr txBox="1"/>
          <p:nvPr/>
        </p:nvSpPr>
        <p:spPr>
          <a:xfrm>
            <a:off x="679450" y="8778875"/>
            <a:ext cx="17819094" cy="1043234"/>
          </a:xfrm>
          <a:prstGeom prst="rect">
            <a:avLst/>
          </a:prstGeom>
        </p:spPr>
        <p:txBody>
          <a:bodyPr vert="horz" wrap="square" lIns="0" tIns="179705" rIns="0" bIns="0" rtlCol="0">
            <a:spAutoFit/>
          </a:bodyPr>
          <a:lstStyle/>
          <a:p>
            <a:pPr lvl="0"/>
            <a:r>
              <a:rPr lang="pt-BR" sz="2800" dirty="0" err="1"/>
              <a:t>Obs</a:t>
            </a:r>
            <a:r>
              <a:rPr lang="pt-BR" sz="2800" dirty="0"/>
              <a:t>: Algumas OT’s, por exemplo de reajuste de CCT, não são enviadas ao VIGIA</a:t>
            </a:r>
          </a:p>
          <a:p>
            <a:endParaRPr lang="pt-BR" sz="2800" dirty="0" smtClean="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288" y="2478088"/>
            <a:ext cx="12963525" cy="635317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866217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OT’s – </a:t>
            </a:r>
            <a:r>
              <a:rPr lang="pt-BR" sz="2400" b="0" kern="0" spc="5" dirty="0" smtClean="0"/>
              <a:t>Consulta de OT Viva</a:t>
            </a:r>
            <a:endParaRPr lang="pt-BR" sz="2400" b="0" kern="0" spc="10" dirty="0"/>
          </a:p>
        </p:txBody>
      </p:sp>
      <p:sp>
        <p:nvSpPr>
          <p:cNvPr id="10" name="object 2"/>
          <p:cNvSpPr txBox="1"/>
          <p:nvPr/>
        </p:nvSpPr>
        <p:spPr>
          <a:xfrm>
            <a:off x="679450" y="1284954"/>
            <a:ext cx="18275024" cy="1905009"/>
          </a:xfrm>
          <a:prstGeom prst="rect">
            <a:avLst/>
          </a:prstGeom>
        </p:spPr>
        <p:txBody>
          <a:bodyPr vert="horz" wrap="square" lIns="0" tIns="179705" rIns="0" bIns="0" rtlCol="0">
            <a:spAutoFit/>
          </a:bodyPr>
          <a:lstStyle/>
          <a:p>
            <a:pPr lvl="0" algn="just"/>
            <a:r>
              <a:rPr lang="pt-BR" sz="2800" dirty="0" smtClean="0"/>
              <a:t>No item 03. Manutenção de Serviço e Planificação &gt;&gt; Consulta Serviço OT Viva, o Vigia disponibiliza uma tela de consulta de OT Viva. Na parte Superior da tela o usuário poderá realizar filtros como Estrutura Prosegur, </a:t>
            </a:r>
            <a:r>
              <a:rPr lang="pt-BR" sz="2800" dirty="0"/>
              <a:t>E</a:t>
            </a:r>
            <a:r>
              <a:rPr lang="pt-BR" sz="2800" dirty="0" smtClean="0"/>
              <a:t>strutura Cliente, Código da OT, Data de Referência e etc. Em seguida o usuário deve clicar no botão filtrar.  O resultado será apresentado na parte inferior da tela.</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897" y="3075739"/>
            <a:ext cx="15316200" cy="6978254"/>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795040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OT’s – </a:t>
            </a:r>
            <a:r>
              <a:rPr lang="pt-BR" sz="2400" b="0" kern="0" spc="5" dirty="0" smtClean="0"/>
              <a:t>Consulta de OT Viva</a:t>
            </a:r>
            <a:endParaRPr lang="pt-BR" sz="2400" b="0" kern="0" spc="10" dirty="0"/>
          </a:p>
        </p:txBody>
      </p:sp>
      <p:sp>
        <p:nvSpPr>
          <p:cNvPr id="10" name="object 2"/>
          <p:cNvSpPr txBox="1"/>
          <p:nvPr/>
        </p:nvSpPr>
        <p:spPr>
          <a:xfrm>
            <a:off x="679450" y="1284953"/>
            <a:ext cx="18275024" cy="1043234"/>
          </a:xfrm>
          <a:prstGeom prst="rect">
            <a:avLst/>
          </a:prstGeom>
        </p:spPr>
        <p:txBody>
          <a:bodyPr vert="horz" wrap="square" lIns="0" tIns="179705" rIns="0" bIns="0" rtlCol="0">
            <a:spAutoFit/>
          </a:bodyPr>
          <a:lstStyle/>
          <a:p>
            <a:pPr lvl="0" algn="just"/>
            <a:r>
              <a:rPr lang="pt-BR" sz="2800" dirty="0" smtClean="0"/>
              <a:t>O usuário deve selecionar a OT que desejar no resultado e em seguida clicar no botão OT Viva. O Vigia abrirá uma tela com os detalhes da OT Viva. Os mesmos dados operacionais fornecidos pelo MARTE.</a:t>
            </a: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013" y="2544763"/>
            <a:ext cx="12792075" cy="621982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697163" y="8931275"/>
            <a:ext cx="18275024" cy="612347"/>
          </a:xfrm>
          <a:prstGeom prst="rect">
            <a:avLst/>
          </a:prstGeom>
        </p:spPr>
        <p:txBody>
          <a:bodyPr vert="horz" wrap="square" lIns="0" tIns="179705" rIns="0" bIns="0" rtlCol="0">
            <a:spAutoFit/>
          </a:bodyPr>
          <a:lstStyle/>
          <a:p>
            <a:pPr lvl="0" algn="just"/>
            <a:r>
              <a:rPr lang="pt-BR" sz="2800" dirty="0" err="1" smtClean="0"/>
              <a:t>Obs</a:t>
            </a:r>
            <a:r>
              <a:rPr lang="pt-BR" sz="2800" dirty="0" smtClean="0"/>
              <a:t>: O Vigia apresentará a OT viva de acordo com a data de referência</a:t>
            </a:r>
          </a:p>
        </p:txBody>
      </p:sp>
    </p:spTree>
    <p:extLst>
      <p:ext uri="{BB962C8B-B14F-4D97-AF65-F5344CB8AC3E}">
        <p14:creationId xmlns:p14="http://schemas.microsoft.com/office/powerpoint/2010/main" val="2865295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28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err="1"/>
              <a:t>OT’s</a:t>
            </a:r>
            <a:r>
              <a:rPr lang="pt-BR" sz="2400" kern="0" spc="5" dirty="0"/>
              <a:t> </a:t>
            </a:r>
            <a:r>
              <a:rPr lang="pt-BR" sz="2400" kern="0" spc="5" dirty="0" smtClean="0"/>
              <a:t>–</a:t>
            </a:r>
            <a:r>
              <a:rPr lang="pt-BR" sz="2400" b="0" kern="0" spc="5" dirty="0" smtClean="0"/>
              <a:t> OT Viva</a:t>
            </a:r>
            <a:endParaRPr lang="pt-BR" sz="2400" b="0" kern="0" spc="10" dirty="0"/>
          </a:p>
        </p:txBody>
      </p:sp>
      <p:pic>
        <p:nvPicPr>
          <p:cNvPr id="1026" name="Picture 2" descr="C:\Users\lohan\OneDrive\Área de Trabalho\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050" y="1387475"/>
            <a:ext cx="13716000" cy="941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08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Quadrantes</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smtClean="0">
                <a:solidFill>
                  <a:schemeClr val="bg1"/>
                </a:solidFill>
              </a:rPr>
              <a:t>3.	</a:t>
            </a:r>
            <a:endParaRPr lang="en-US" sz="6600" kern="0" dirty="0">
              <a:solidFill>
                <a:schemeClr val="bg1"/>
              </a:solidFill>
            </a:endParaRPr>
          </a:p>
        </p:txBody>
      </p:sp>
    </p:spTree>
    <p:extLst>
      <p:ext uri="{BB962C8B-B14F-4D97-AF65-F5344CB8AC3E}">
        <p14:creationId xmlns:p14="http://schemas.microsoft.com/office/powerpoint/2010/main" val="2976724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6" y="-49432"/>
            <a:ext cx="20104100" cy="11302668"/>
          </a:xfrm>
          <a:prstGeom prst="rect">
            <a:avLst/>
          </a:prstGeom>
        </p:spPr>
      </p:pic>
      <p:sp>
        <p:nvSpPr>
          <p:cNvPr id="2" name="object 2"/>
          <p:cNvSpPr txBox="1">
            <a:spLocks noGrp="1"/>
          </p:cNvSpPr>
          <p:nvPr>
            <p:ph type="title"/>
          </p:nvPr>
        </p:nvSpPr>
        <p:spPr>
          <a:xfrm>
            <a:off x="450850" y="15875"/>
            <a:ext cx="2576830" cy="843180"/>
          </a:xfrm>
          <a:prstGeom prst="rect">
            <a:avLst/>
          </a:prstGeom>
        </p:spPr>
        <p:txBody>
          <a:bodyPr vert="horz" wrap="square" lIns="0" tIns="12065" rIns="0" bIns="0" rtlCol="0">
            <a:spAutoFit/>
          </a:bodyPr>
          <a:lstStyle/>
          <a:p>
            <a:pPr marL="12700">
              <a:lnSpc>
                <a:spcPct val="100000"/>
              </a:lnSpc>
              <a:spcBef>
                <a:spcPts val="95"/>
              </a:spcBef>
            </a:pPr>
            <a:r>
              <a:rPr sz="5400" spc="-10" dirty="0">
                <a:solidFill>
                  <a:srgbClr val="FFD300"/>
                </a:solidFill>
              </a:rPr>
              <a:t>ÍNDICE</a:t>
            </a:r>
            <a:endParaRPr sz="5400" dirty="0"/>
          </a:p>
        </p:txBody>
      </p:sp>
      <p:sp>
        <p:nvSpPr>
          <p:cNvPr id="6" name="1 Marcador de texto"/>
          <p:cNvSpPr txBox="1">
            <a:spLocks/>
          </p:cNvSpPr>
          <p:nvPr/>
        </p:nvSpPr>
        <p:spPr>
          <a:xfrm>
            <a:off x="7461250" y="977129"/>
            <a:ext cx="9601199" cy="9249546"/>
          </a:xfrm>
          <a:prstGeom prst="rect">
            <a:avLst/>
          </a:prstGeom>
        </p:spPr>
        <p:txBody>
          <a:bodyPr/>
          <a:lstStyle>
            <a:lvl1pPr marL="265113" indent="-265113" algn="l" defTabSz="457200" rtl="0" eaLnBrk="1" latinLnBrk="0" hangingPunct="1">
              <a:spcBef>
                <a:spcPct val="20000"/>
              </a:spcBef>
              <a:spcAft>
                <a:spcPts val="600"/>
              </a:spcAft>
              <a:buFont typeface="+mj-lt"/>
              <a:buAutoNum type="arabicPeriod"/>
              <a:defRPr sz="1800" kern="1200">
                <a:solidFill>
                  <a:schemeClr val="tx1"/>
                </a:solidFill>
                <a:latin typeface="+mn-lt"/>
                <a:ea typeface="+mn-ea"/>
                <a:cs typeface="+mn-cs"/>
              </a:defRPr>
            </a:lvl1pPr>
            <a:lvl2pPr marL="712788" indent="-255588" algn="l" defTabSz="457200" rtl="0" eaLnBrk="1" latinLnBrk="0" hangingPunct="1">
              <a:spcBef>
                <a:spcPct val="20000"/>
              </a:spcBef>
              <a:spcAft>
                <a:spcPts val="600"/>
              </a:spcAft>
              <a:buFont typeface="+mj-lt"/>
              <a:buAutoNum type="arabicPeriod"/>
              <a:defRPr sz="1600" kern="1200">
                <a:solidFill>
                  <a:schemeClr val="tx1"/>
                </a:solidFill>
                <a:latin typeface="+mn-lt"/>
                <a:ea typeface="+mn-ea"/>
                <a:cs typeface="+mn-cs"/>
              </a:defRPr>
            </a:lvl2pPr>
            <a:lvl3pPr marL="1169988" indent="-255588" algn="l" defTabSz="457200" rtl="0" eaLnBrk="1" latinLnBrk="0" hangingPunct="1">
              <a:spcBef>
                <a:spcPct val="20000"/>
              </a:spcBef>
              <a:spcAft>
                <a:spcPts val="600"/>
              </a:spcAft>
              <a:buFont typeface="+mj-lt"/>
              <a:buAutoNum type="arabicPeriod"/>
              <a:defRPr sz="1400" kern="1200">
                <a:solidFill>
                  <a:schemeClr val="tx1"/>
                </a:solidFill>
                <a:latin typeface="+mn-lt"/>
                <a:ea typeface="+mn-ea"/>
                <a:cs typeface="+mn-cs"/>
              </a:defRPr>
            </a:lvl3pPr>
            <a:lvl4pPr marL="1616075" indent="-244475" algn="l" defTabSz="457200" rtl="0" eaLnBrk="1" latinLnBrk="0" hangingPunct="1">
              <a:spcBef>
                <a:spcPct val="20000"/>
              </a:spcBef>
              <a:spcAft>
                <a:spcPts val="600"/>
              </a:spcAft>
              <a:buFont typeface="+mj-lt"/>
              <a:buAutoNum type="arabicPeriod"/>
              <a:defRPr sz="1200" kern="1200">
                <a:solidFill>
                  <a:schemeClr val="tx1"/>
                </a:solidFill>
                <a:latin typeface="+mn-lt"/>
                <a:ea typeface="+mn-ea"/>
                <a:cs typeface="+mn-cs"/>
              </a:defRPr>
            </a:lvl4pPr>
            <a:lvl5pPr marL="2062163" indent="-233363" algn="l" defTabSz="457200" rtl="0" eaLnBrk="1" latinLnBrk="0" hangingPunct="1">
              <a:spcBef>
                <a:spcPct val="20000"/>
              </a:spcBef>
              <a:spcAft>
                <a:spcPts val="600"/>
              </a:spcAft>
              <a:buFont typeface="+mj-lt"/>
              <a:buAutoNum type="arabicPeriod"/>
              <a:defRPr sz="1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438150">
              <a:buFont typeface="Wingdings" pitchFamily="2" charset="2"/>
              <a:buChar char="Ø"/>
            </a:pPr>
            <a:endParaRPr lang="es-ES" dirty="0"/>
          </a:p>
        </p:txBody>
      </p:sp>
      <p:sp>
        <p:nvSpPr>
          <p:cNvPr id="10" name="Espaço Reservado para Texto 5"/>
          <p:cNvSpPr txBox="1">
            <a:spLocks/>
          </p:cNvSpPr>
          <p:nvPr/>
        </p:nvSpPr>
        <p:spPr>
          <a:xfrm>
            <a:off x="374650" y="854075"/>
            <a:ext cx="9296400" cy="834206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14350" lvl="1" indent="-514350">
              <a:buFont typeface="+mj-lt"/>
              <a:buAutoNum type="arabicPeriod" startAt="3"/>
            </a:pPr>
            <a:r>
              <a:rPr lang="pt-BR" sz="2800" b="1" dirty="0" smtClean="0">
                <a:solidFill>
                  <a:schemeClr val="bg1"/>
                </a:solidFill>
              </a:rPr>
              <a:t>Quadrantes</a:t>
            </a:r>
          </a:p>
          <a:p>
            <a:pPr marL="971550" lvl="1" indent="-514350">
              <a:buFont typeface="+mj-lt"/>
              <a:buAutoNum type="alphaLcPeriod"/>
            </a:pPr>
            <a:r>
              <a:rPr lang="pt-BR" sz="2800" dirty="0" smtClean="0">
                <a:solidFill>
                  <a:schemeClr val="bg1"/>
                </a:solidFill>
              </a:rPr>
              <a:t>Busca de Quadrante</a:t>
            </a:r>
          </a:p>
          <a:p>
            <a:pPr marL="971550" lvl="1" indent="-514350">
              <a:buFont typeface="+mj-lt"/>
              <a:buAutoNum type="alphaLcPeriod"/>
            </a:pPr>
            <a:r>
              <a:rPr lang="pt-BR" sz="2800" dirty="0" smtClean="0">
                <a:solidFill>
                  <a:schemeClr val="bg1"/>
                </a:solidFill>
              </a:rPr>
              <a:t>Layout</a:t>
            </a:r>
            <a:endParaRPr lang="pt-BR" sz="2800" dirty="0">
              <a:solidFill>
                <a:schemeClr val="bg1"/>
              </a:solidFill>
            </a:endParaRPr>
          </a:p>
          <a:p>
            <a:pPr marL="971550" lvl="1" indent="-514350">
              <a:buFont typeface="+mj-lt"/>
              <a:buAutoNum type="alphaLcPeriod"/>
            </a:pPr>
            <a:r>
              <a:rPr lang="pt-BR" sz="2800" dirty="0" smtClean="0">
                <a:solidFill>
                  <a:schemeClr val="bg1"/>
                </a:solidFill>
              </a:rPr>
              <a:t>Edição habilitada</a:t>
            </a:r>
          </a:p>
          <a:p>
            <a:pPr marL="971550" lvl="1" indent="-514350">
              <a:buFont typeface="+mj-lt"/>
              <a:buAutoNum type="alphaLcPeriod"/>
            </a:pPr>
            <a:r>
              <a:rPr lang="pt-BR" sz="2800" dirty="0" smtClean="0">
                <a:solidFill>
                  <a:schemeClr val="bg1"/>
                </a:solidFill>
              </a:rPr>
              <a:t>Linha de treinamento</a:t>
            </a:r>
          </a:p>
          <a:p>
            <a:pPr marL="971550" lvl="1" indent="-514350">
              <a:buFont typeface="+mj-lt"/>
              <a:buAutoNum type="alphaLcPeriod"/>
            </a:pPr>
            <a:r>
              <a:rPr lang="pt-BR" sz="2800" dirty="0" smtClean="0">
                <a:solidFill>
                  <a:schemeClr val="bg1"/>
                </a:solidFill>
              </a:rPr>
              <a:t>Horizonte</a:t>
            </a:r>
          </a:p>
          <a:p>
            <a:pPr marL="971550" lvl="1" indent="-514350">
              <a:buFont typeface="+mj-lt"/>
              <a:buAutoNum type="alphaLcPeriod"/>
            </a:pPr>
            <a:r>
              <a:rPr lang="pt-BR" sz="2800" dirty="0" smtClean="0">
                <a:solidFill>
                  <a:schemeClr val="bg1"/>
                </a:solidFill>
              </a:rPr>
              <a:t>Totalizadores</a:t>
            </a:r>
          </a:p>
          <a:p>
            <a:pPr marL="971550" lvl="1" indent="-514350">
              <a:buFont typeface="+mj-lt"/>
              <a:buAutoNum type="alphaLcPeriod"/>
            </a:pPr>
            <a:r>
              <a:rPr lang="pt-BR" sz="2800" dirty="0" smtClean="0">
                <a:solidFill>
                  <a:schemeClr val="bg1"/>
                </a:solidFill>
              </a:rPr>
              <a:t>Ressaltar Quadrante</a:t>
            </a:r>
          </a:p>
          <a:p>
            <a:pPr marL="971550" lvl="1" indent="-514350">
              <a:buFont typeface="+mj-lt"/>
              <a:buAutoNum type="alphaLcPeriod"/>
            </a:pPr>
            <a:r>
              <a:rPr lang="pt-BR" sz="2800" dirty="0" smtClean="0">
                <a:solidFill>
                  <a:schemeClr val="bg1"/>
                </a:solidFill>
              </a:rPr>
              <a:t>Visualização das Linhas</a:t>
            </a:r>
            <a:endParaRPr lang="pt-BR" sz="2800" dirty="0">
              <a:solidFill>
                <a:schemeClr val="bg1"/>
              </a:solidFill>
            </a:endParaRPr>
          </a:p>
          <a:p>
            <a:pPr marL="971550" lvl="1" indent="-514350">
              <a:buFont typeface="+mj-lt"/>
              <a:buAutoNum type="alphaLcPeriod"/>
            </a:pPr>
            <a:r>
              <a:rPr lang="pt-BR" sz="2800" dirty="0" smtClean="0">
                <a:solidFill>
                  <a:schemeClr val="bg1"/>
                </a:solidFill>
              </a:rPr>
              <a:t>Vistas</a:t>
            </a:r>
          </a:p>
          <a:p>
            <a:pPr marL="971550" lvl="1" indent="-514350">
              <a:buFont typeface="+mj-lt"/>
              <a:buAutoNum type="alphaLcPeriod"/>
            </a:pPr>
            <a:r>
              <a:rPr lang="pt-BR" sz="2800" dirty="0" smtClean="0">
                <a:solidFill>
                  <a:schemeClr val="bg1"/>
                </a:solidFill>
              </a:rPr>
              <a:t>Classificação</a:t>
            </a:r>
          </a:p>
          <a:p>
            <a:pPr marL="971550" lvl="1" indent="-514350">
              <a:buFont typeface="+mj-lt"/>
              <a:buAutoNum type="alphaLcPeriod"/>
            </a:pPr>
            <a:r>
              <a:rPr lang="pt-BR" sz="2800" dirty="0" smtClean="0">
                <a:solidFill>
                  <a:schemeClr val="bg1"/>
                </a:solidFill>
              </a:rPr>
              <a:t>Função Salvar</a:t>
            </a:r>
          </a:p>
          <a:p>
            <a:pPr marL="971550" lvl="2" indent="-514350">
              <a:buFont typeface="+mj-lt"/>
              <a:buAutoNum type="alphaLcPeriod" startAt="12"/>
            </a:pPr>
            <a:r>
              <a:rPr lang="pt-BR" sz="2800" dirty="0" smtClean="0">
                <a:solidFill>
                  <a:schemeClr val="bg1"/>
                </a:solidFill>
              </a:rPr>
              <a:t>Comentários</a:t>
            </a:r>
          </a:p>
          <a:p>
            <a:pPr marL="971550" lvl="2" indent="-514350">
              <a:buFont typeface="+mj-lt"/>
              <a:buAutoNum type="alphaLcPeriod" startAt="12"/>
            </a:pPr>
            <a:r>
              <a:rPr lang="pt-BR" sz="2800" dirty="0" smtClean="0">
                <a:solidFill>
                  <a:schemeClr val="bg1"/>
                </a:solidFill>
              </a:rPr>
              <a:t>Imprimir e Exportar</a:t>
            </a:r>
          </a:p>
          <a:p>
            <a:pPr marL="971550" lvl="2" indent="-514350">
              <a:buFont typeface="+mj-lt"/>
              <a:buAutoNum type="alphaLcPeriod" startAt="12"/>
            </a:pPr>
            <a:r>
              <a:rPr lang="pt-BR" sz="2800" dirty="0" smtClean="0">
                <a:solidFill>
                  <a:schemeClr val="bg1"/>
                </a:solidFill>
              </a:rPr>
              <a:t>Data de imputação (D+1)</a:t>
            </a:r>
          </a:p>
          <a:p>
            <a:pPr marL="971550" lvl="1" indent="-514350">
              <a:buFont typeface="+mj-lt"/>
              <a:buAutoNum type="alphaLcPeriod" startAt="16"/>
            </a:pPr>
            <a:r>
              <a:rPr lang="pt-BR" sz="2800" dirty="0">
                <a:solidFill>
                  <a:schemeClr val="bg1"/>
                </a:solidFill>
              </a:rPr>
              <a:t>Ver Ficha do colaborador</a:t>
            </a:r>
          </a:p>
          <a:p>
            <a:pPr marL="971550" lvl="1" indent="-514350">
              <a:buFont typeface="+mj-lt"/>
              <a:buAutoNum type="alphaLcPeriod" startAt="16"/>
            </a:pPr>
            <a:r>
              <a:rPr lang="pt-BR" sz="2800" dirty="0">
                <a:solidFill>
                  <a:schemeClr val="bg1"/>
                </a:solidFill>
              </a:rPr>
              <a:t>Retificações </a:t>
            </a:r>
          </a:p>
          <a:p>
            <a:pPr marL="971550" lvl="1" indent="-514350">
              <a:buFont typeface="+mj-lt"/>
              <a:buAutoNum type="alphaLcPeriod" startAt="16"/>
            </a:pPr>
            <a:r>
              <a:rPr lang="pt-BR" sz="2800" dirty="0">
                <a:solidFill>
                  <a:schemeClr val="bg1"/>
                </a:solidFill>
              </a:rPr>
              <a:t>Incidências do Quadrante </a:t>
            </a:r>
          </a:p>
          <a:p>
            <a:pPr marL="971550" lvl="1" indent="-514350">
              <a:buFont typeface="+mj-lt"/>
              <a:buAutoNum type="alphaLcPeriod" startAt="16"/>
            </a:pPr>
            <a:r>
              <a:rPr lang="pt-BR" sz="2800" dirty="0">
                <a:solidFill>
                  <a:schemeClr val="bg1"/>
                </a:solidFill>
              </a:rPr>
              <a:t>Validações do </a:t>
            </a:r>
            <a:r>
              <a:rPr lang="pt-BR" sz="2800" dirty="0" smtClean="0">
                <a:solidFill>
                  <a:schemeClr val="bg1"/>
                </a:solidFill>
              </a:rPr>
              <a:t>quadrante</a:t>
            </a:r>
          </a:p>
          <a:p>
            <a:pPr marL="514350" indent="-514350">
              <a:buFont typeface="+mj-lt"/>
              <a:buAutoNum type="arabicPeriod" startAt="4"/>
            </a:pPr>
            <a:r>
              <a:rPr lang="pt-BR" sz="2800" b="1" dirty="0">
                <a:solidFill>
                  <a:schemeClr val="bg1"/>
                </a:solidFill>
              </a:rPr>
              <a:t>Planificação</a:t>
            </a:r>
          </a:p>
          <a:p>
            <a:pPr marL="971550" lvl="1" indent="-514350">
              <a:buFont typeface="+mj-lt"/>
              <a:buAutoNum type="alphaLcPeriod"/>
            </a:pPr>
            <a:r>
              <a:rPr lang="pt-BR" sz="2800" dirty="0">
                <a:solidFill>
                  <a:schemeClr val="bg1"/>
                </a:solidFill>
              </a:rPr>
              <a:t>Manual</a:t>
            </a:r>
          </a:p>
          <a:p>
            <a:pPr marL="971550" lvl="1" indent="-514350">
              <a:buFont typeface="+mj-lt"/>
              <a:buAutoNum type="alphaLcPeriod"/>
            </a:pPr>
            <a:r>
              <a:rPr lang="pt-BR" sz="2800" dirty="0">
                <a:solidFill>
                  <a:schemeClr val="bg1"/>
                </a:solidFill>
              </a:rPr>
              <a:t>Por Perfis</a:t>
            </a:r>
          </a:p>
          <a:p>
            <a:pPr marL="971550" lvl="1" indent="-514350">
              <a:buFont typeface="+mj-lt"/>
              <a:buAutoNum type="alphaLcPeriod" startAt="16"/>
            </a:pPr>
            <a:endParaRPr lang="pt-BR" sz="2800" dirty="0" smtClean="0">
              <a:solidFill>
                <a:schemeClr val="bg1"/>
              </a:solidFill>
            </a:endParaRPr>
          </a:p>
          <a:p>
            <a:endParaRPr lang="pt-BR" sz="3200" dirty="0">
              <a:solidFill>
                <a:schemeClr val="bg1"/>
              </a:solidFill>
            </a:endParaRPr>
          </a:p>
        </p:txBody>
      </p:sp>
    </p:spTree>
    <p:extLst>
      <p:ext uri="{BB962C8B-B14F-4D97-AF65-F5344CB8AC3E}">
        <p14:creationId xmlns:p14="http://schemas.microsoft.com/office/powerpoint/2010/main" val="373592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Busca de Quadrante</a:t>
            </a:r>
            <a:endParaRPr lang="pt-BR" sz="2400" b="0" kern="0" spc="10" dirty="0"/>
          </a:p>
        </p:txBody>
      </p:sp>
      <p:sp>
        <p:nvSpPr>
          <p:cNvPr id="10" name="object 2"/>
          <p:cNvSpPr txBox="1"/>
          <p:nvPr/>
        </p:nvSpPr>
        <p:spPr>
          <a:xfrm>
            <a:off x="679450" y="1284954"/>
            <a:ext cx="17819094" cy="1043234"/>
          </a:xfrm>
          <a:prstGeom prst="rect">
            <a:avLst/>
          </a:prstGeom>
        </p:spPr>
        <p:txBody>
          <a:bodyPr vert="horz" wrap="square" lIns="0" tIns="179705" rIns="0" bIns="0" rtlCol="0">
            <a:spAutoFit/>
          </a:bodyPr>
          <a:lstStyle/>
          <a:p>
            <a:r>
              <a:rPr lang="pt-BR" sz="2800" dirty="0" smtClean="0"/>
              <a:t>O caminho para acessar quadrantes é 04. Controle Mão de Obra &gt;&gt; Buscar Quadrante. O quadrante pode ser abertos com intervalos de datas (Horizonte) diversos, por linha de serviço, por colaborador, por OT e etc.</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950" y="2787649"/>
            <a:ext cx="16078200" cy="70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358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Layout</a:t>
            </a:r>
            <a:endParaRPr lang="pt-BR" sz="2400" b="0" kern="0" spc="10" dirty="0"/>
          </a:p>
        </p:txBody>
      </p:sp>
      <p:sp>
        <p:nvSpPr>
          <p:cNvPr id="10" name="object 2"/>
          <p:cNvSpPr txBox="1"/>
          <p:nvPr/>
        </p:nvSpPr>
        <p:spPr>
          <a:xfrm>
            <a:off x="679450" y="1284954"/>
            <a:ext cx="18745200" cy="1905009"/>
          </a:xfrm>
          <a:prstGeom prst="rect">
            <a:avLst/>
          </a:prstGeom>
        </p:spPr>
        <p:txBody>
          <a:bodyPr vert="horz" wrap="square" lIns="0" tIns="179705" rIns="0" bIns="0" rtlCol="0">
            <a:spAutoFit/>
          </a:bodyPr>
          <a:lstStyle/>
          <a:p>
            <a:pPr algn="just">
              <a:spcBef>
                <a:spcPts val="1200"/>
              </a:spcBef>
            </a:pPr>
            <a:r>
              <a:rPr lang="pt-BR" sz="2800" dirty="0" smtClean="0"/>
              <a:t>O quadrante do Vigia possui aparência </a:t>
            </a:r>
            <a:r>
              <a:rPr lang="pt-BR" sz="2800" i="1" dirty="0" smtClean="0"/>
              <a:t>“clean</a:t>
            </a:r>
            <a:r>
              <a:rPr lang="pt-BR" sz="2800" dirty="0" smtClean="0"/>
              <a:t>”, moderna, visual leve, intuitivo e maleável</a:t>
            </a:r>
            <a:r>
              <a:rPr lang="pt-BR" sz="2800" i="1" dirty="0" smtClean="0"/>
              <a:t>.</a:t>
            </a:r>
            <a:r>
              <a:rPr lang="pt-BR" sz="2800" dirty="0" smtClean="0"/>
              <a:t> Estruturada com um cabeçalho e suas funcionalidades na parte superior, ao centro a estrutura visual do quadrante, na parte inferior os saldos de horas por dia, à direta superior os turnos e logo abaixo os saldos de horas por colaborador. Por fim no extremo inferior do quadrante é possível verificar as incidências.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3189963"/>
            <a:ext cx="13011150" cy="6429375"/>
          </a:xfrm>
          <a:prstGeom prst="rect">
            <a:avLst/>
          </a:prstGeom>
          <a:ln w="9525">
            <a:solidFill>
              <a:schemeClr val="bg1">
                <a:lumMod val="8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01358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Edição Habilitada</a:t>
            </a:r>
            <a:endParaRPr lang="pt-BR" sz="2400" b="0" kern="0" spc="10" dirty="0"/>
          </a:p>
        </p:txBody>
      </p:sp>
      <p:sp>
        <p:nvSpPr>
          <p:cNvPr id="10" name="object 2"/>
          <p:cNvSpPr txBox="1"/>
          <p:nvPr/>
        </p:nvSpPr>
        <p:spPr>
          <a:xfrm>
            <a:off x="679450" y="1284954"/>
            <a:ext cx="18745200" cy="1474121"/>
          </a:xfrm>
          <a:prstGeom prst="rect">
            <a:avLst/>
          </a:prstGeom>
        </p:spPr>
        <p:txBody>
          <a:bodyPr vert="horz" wrap="square" lIns="0" tIns="179705" rIns="0" bIns="0" rtlCol="0">
            <a:spAutoFit/>
          </a:bodyPr>
          <a:lstStyle/>
          <a:p>
            <a:pPr algn="just">
              <a:spcBef>
                <a:spcPts val="1200"/>
              </a:spcBef>
            </a:pPr>
            <a:r>
              <a:rPr lang="pt-BR" sz="2800" dirty="0"/>
              <a:t>Ao acessar o Quadrante, o VIGIA apresentará as </a:t>
            </a:r>
            <a:r>
              <a:rPr lang="pt-BR" sz="2800" dirty="0" smtClean="0"/>
              <a:t>informações </a:t>
            </a:r>
            <a:r>
              <a:rPr lang="pt-BR" sz="2800" dirty="0"/>
              <a:t>em modo consulta. Para realizar modificações o usuário deverá marcar o </a:t>
            </a:r>
            <a:r>
              <a:rPr lang="pt-BR" sz="2800" dirty="0" err="1"/>
              <a:t>check</a:t>
            </a:r>
            <a:r>
              <a:rPr lang="pt-BR" sz="2800" dirty="0"/>
              <a:t> “Edição Habilitada”. </a:t>
            </a:r>
            <a:r>
              <a:rPr lang="pt-BR" sz="2800" dirty="0" smtClean="0"/>
              <a:t>Utilizar o quadrante sem marcar este </a:t>
            </a:r>
            <a:r>
              <a:rPr lang="pt-BR" sz="2800" dirty="0" err="1" smtClean="0"/>
              <a:t>check</a:t>
            </a:r>
            <a:r>
              <a:rPr lang="pt-BR" sz="2800" dirty="0" smtClean="0"/>
              <a:t> permite que outros usuários acessem as mesmas informações sem provocar nenhum tipo de bloqueio.</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8" y="3067719"/>
            <a:ext cx="15504564" cy="669879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0103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Linha de Treinamento</a:t>
            </a:r>
            <a:endParaRPr lang="pt-BR" sz="2400" b="0" kern="0" spc="10" dirty="0"/>
          </a:p>
        </p:txBody>
      </p:sp>
      <p:sp>
        <p:nvSpPr>
          <p:cNvPr id="10" name="object 2"/>
          <p:cNvSpPr txBox="1"/>
          <p:nvPr/>
        </p:nvSpPr>
        <p:spPr>
          <a:xfrm>
            <a:off x="689142" y="1006475"/>
            <a:ext cx="18265332" cy="1905009"/>
          </a:xfrm>
          <a:prstGeom prst="rect">
            <a:avLst/>
          </a:prstGeom>
        </p:spPr>
        <p:txBody>
          <a:bodyPr vert="horz" wrap="square" lIns="0" tIns="179705" rIns="0" bIns="0" rtlCol="0">
            <a:spAutoFit/>
          </a:bodyPr>
          <a:lstStyle/>
          <a:p>
            <a:pPr lvl="0" algn="just"/>
            <a:r>
              <a:rPr lang="pt-BR" sz="2800" dirty="0" smtClean="0"/>
              <a:t>Para todo subcliente o Vigia cria uma linha de Treinamento. As linhas de treinamento deverão ser utilizadas exclusivamente  para assignar horas de treinamento realizadas nos respectivos subclientes. As linhas não são faturáveis, então apesar de estarem na composição das horas informadas no totalizador do quadrante, elas não são contabilizadas para o saldo e tão pouco enviadas para PROFAT.</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99" y="2943401"/>
            <a:ext cx="14290501" cy="692555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89886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Horizonte </a:t>
            </a:r>
            <a:endParaRPr lang="pt-BR" sz="2400" kern="0" spc="5" dirty="0" smtClean="0"/>
          </a:p>
        </p:txBody>
      </p:sp>
      <p:sp>
        <p:nvSpPr>
          <p:cNvPr id="10" name="object 2"/>
          <p:cNvSpPr txBox="1"/>
          <p:nvPr/>
        </p:nvSpPr>
        <p:spPr>
          <a:xfrm>
            <a:off x="679450" y="1284954"/>
            <a:ext cx="18275024" cy="2335896"/>
          </a:xfrm>
          <a:prstGeom prst="rect">
            <a:avLst/>
          </a:prstGeom>
        </p:spPr>
        <p:txBody>
          <a:bodyPr vert="horz" wrap="square" lIns="0" tIns="179705" rIns="0" bIns="0" rtlCol="0">
            <a:spAutoFit/>
          </a:bodyPr>
          <a:lstStyle/>
          <a:p>
            <a:r>
              <a:rPr lang="pt-BR" sz="2800" dirty="0" smtClean="0"/>
              <a:t>Na tela do quadrante é possível alterar o período de visualização (Horizonte). Sendo permitido selecionar um mês ou especificar um intervalo de datas qualquer.</a:t>
            </a:r>
          </a:p>
          <a:p>
            <a:endParaRPr lang="pt-BR" sz="2800" dirty="0"/>
          </a:p>
          <a:p>
            <a:endParaRPr lang="pt-BR" sz="2800" dirty="0"/>
          </a:p>
          <a:p>
            <a:endParaRPr lang="pt-BR" sz="2800" dirty="0" smtClean="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485" y="2835275"/>
            <a:ext cx="16058954" cy="6964762"/>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01358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Totalizadores do Quadrante</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O Vigia permite customizar as linhas de totalizadores por dia e por colaborador.  A customização consiste em apresentar ou ocultar as linha de saldo, conforme necessidade do usuário.</a:t>
            </a:r>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206" y="2517775"/>
            <a:ext cx="13497687" cy="657019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679450" y="9087973"/>
            <a:ext cx="18275024" cy="612347"/>
          </a:xfrm>
          <a:prstGeom prst="rect">
            <a:avLst/>
          </a:prstGeom>
        </p:spPr>
        <p:txBody>
          <a:bodyPr vert="horz" wrap="square" lIns="0" tIns="179705" rIns="0" bIns="0" rtlCol="0">
            <a:spAutoFit/>
          </a:bodyPr>
          <a:lstStyle/>
          <a:p>
            <a:r>
              <a:rPr lang="pt-BR" sz="2800" dirty="0" smtClean="0"/>
              <a:t>Selecionando o totalizador e clicando nas setas é possível alterar a ordem apresentada no </a:t>
            </a:r>
            <a:r>
              <a:rPr lang="pt-BR" sz="2800" dirty="0" err="1" smtClean="0"/>
              <a:t>quadrate</a:t>
            </a:r>
            <a:endParaRPr lang="pt-BR" sz="2800" dirty="0" smtClean="0"/>
          </a:p>
        </p:txBody>
      </p:sp>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1170389" y="3368898"/>
            <a:ext cx="11735221" cy="6979780"/>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Nova opção no grupo de totalizadores automáticos, que permite identificar de maneira prática a quantidade de horas de treinamento, por dia e por colaborador.</a:t>
            </a:r>
          </a:p>
        </p:txBody>
      </p:sp>
      <p:sp>
        <p:nvSpPr>
          <p:cNvPr id="7"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Totalizadores do Quadrante</a:t>
            </a:r>
            <a:endParaRPr lang="pt-BR" sz="2400" kern="0" spc="5" dirty="0" smtClean="0"/>
          </a:p>
        </p:txBody>
      </p:sp>
    </p:spTree>
    <p:extLst>
      <p:ext uri="{BB962C8B-B14F-4D97-AF65-F5344CB8AC3E}">
        <p14:creationId xmlns:p14="http://schemas.microsoft.com/office/powerpoint/2010/main" val="1563682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Ressaltar Quadrante </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O Vigia permite ressaltar cores das células do quadrante de acordo com alguns parâmetros pré-estabelecidos (Turnos com Intervalo, Fim de semana trabalhado, Turnos superior a “X” horas e </a:t>
            </a:r>
            <a:r>
              <a:rPr lang="pt-BR" sz="2800" dirty="0" err="1" smtClean="0"/>
              <a:t>etc</a:t>
            </a:r>
            <a:r>
              <a:rPr lang="pt-BR" sz="2800" dirty="0" smtClean="0"/>
              <a:t>)</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62" y="2482850"/>
            <a:ext cx="15011400" cy="7318882"/>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3"/>
          <a:stretch>
            <a:fillRect/>
          </a:stretch>
        </p:blipFill>
        <p:spPr>
          <a:xfrm>
            <a:off x="1170388" y="3368897"/>
            <a:ext cx="16424143" cy="6983027"/>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8550771" cy="1015092"/>
          </a:xfrm>
          <a:prstGeom prst="rect">
            <a:avLst/>
          </a:prstGeom>
        </p:spPr>
        <p:txBody>
          <a:bodyPr wrap="square" lIns="150785" tIns="75392" rIns="150785" bIns="75392">
            <a:spAutoFit/>
          </a:bodyPr>
          <a:lstStyle/>
          <a:p>
            <a:pPr marL="471202">
              <a:spcBef>
                <a:spcPts val="989"/>
              </a:spcBef>
            </a:pPr>
            <a:r>
              <a:rPr lang="pt-BR" sz="2800" dirty="0"/>
              <a:t>Nova opção na funcionalidade de ressaltar quadrante, na qual Vigia permite destacar os dias laborados em folga trabalhada.</a:t>
            </a:r>
          </a:p>
        </p:txBody>
      </p:sp>
      <p:sp>
        <p:nvSpPr>
          <p:cNvPr id="8" name="object 5"/>
          <p:cNvSpPr txBox="1">
            <a:spLocks/>
          </p:cNvSpPr>
          <p:nvPr/>
        </p:nvSpPr>
        <p:spPr>
          <a:xfrm>
            <a:off x="1136650" y="8503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Ressaltar Quadrante </a:t>
            </a:r>
            <a:endParaRPr lang="pt-BR" sz="2400" kern="0" spc="5" dirty="0" smtClean="0"/>
          </a:p>
        </p:txBody>
      </p:sp>
    </p:spTree>
    <p:extLst>
      <p:ext uri="{BB962C8B-B14F-4D97-AF65-F5344CB8AC3E}">
        <p14:creationId xmlns:p14="http://schemas.microsoft.com/office/powerpoint/2010/main" val="24482139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39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Visualização de Linhas</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O Vigia permite visualizar todas as linhas que estão acessíveis dentro de quadrante, assim como apresenta também os dados operativos da linha, como a OT a que pertence, Sequencial, Horário, Data de Início e Fim e etc.</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650" y="2606675"/>
            <a:ext cx="17068800" cy="6972467"/>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6" y="-49432"/>
            <a:ext cx="20104100" cy="11302668"/>
          </a:xfrm>
          <a:prstGeom prst="rect">
            <a:avLst/>
          </a:prstGeom>
        </p:spPr>
      </p:pic>
      <p:sp>
        <p:nvSpPr>
          <p:cNvPr id="2" name="object 2"/>
          <p:cNvSpPr txBox="1">
            <a:spLocks noGrp="1"/>
          </p:cNvSpPr>
          <p:nvPr>
            <p:ph type="title"/>
          </p:nvPr>
        </p:nvSpPr>
        <p:spPr>
          <a:xfrm>
            <a:off x="450850" y="15875"/>
            <a:ext cx="2576830" cy="843180"/>
          </a:xfrm>
          <a:prstGeom prst="rect">
            <a:avLst/>
          </a:prstGeom>
        </p:spPr>
        <p:txBody>
          <a:bodyPr vert="horz" wrap="square" lIns="0" tIns="12065" rIns="0" bIns="0" rtlCol="0">
            <a:spAutoFit/>
          </a:bodyPr>
          <a:lstStyle/>
          <a:p>
            <a:pPr marL="12700">
              <a:lnSpc>
                <a:spcPct val="100000"/>
              </a:lnSpc>
              <a:spcBef>
                <a:spcPts val="95"/>
              </a:spcBef>
            </a:pPr>
            <a:r>
              <a:rPr sz="5400" spc="-10" dirty="0">
                <a:solidFill>
                  <a:srgbClr val="FFD300"/>
                </a:solidFill>
              </a:rPr>
              <a:t>ÍNDICE</a:t>
            </a:r>
            <a:endParaRPr sz="5400" dirty="0"/>
          </a:p>
        </p:txBody>
      </p:sp>
      <p:sp>
        <p:nvSpPr>
          <p:cNvPr id="6" name="1 Marcador de texto"/>
          <p:cNvSpPr txBox="1">
            <a:spLocks/>
          </p:cNvSpPr>
          <p:nvPr/>
        </p:nvSpPr>
        <p:spPr>
          <a:xfrm>
            <a:off x="7461250" y="977129"/>
            <a:ext cx="9601199" cy="9249546"/>
          </a:xfrm>
          <a:prstGeom prst="rect">
            <a:avLst/>
          </a:prstGeom>
        </p:spPr>
        <p:txBody>
          <a:bodyPr/>
          <a:lstStyle>
            <a:lvl1pPr marL="265113" indent="-265113" algn="l" defTabSz="457200" rtl="0" eaLnBrk="1" latinLnBrk="0" hangingPunct="1">
              <a:spcBef>
                <a:spcPct val="20000"/>
              </a:spcBef>
              <a:spcAft>
                <a:spcPts val="600"/>
              </a:spcAft>
              <a:buFont typeface="+mj-lt"/>
              <a:buAutoNum type="arabicPeriod"/>
              <a:defRPr sz="1800" kern="1200">
                <a:solidFill>
                  <a:schemeClr val="tx1"/>
                </a:solidFill>
                <a:latin typeface="+mn-lt"/>
                <a:ea typeface="+mn-ea"/>
                <a:cs typeface="+mn-cs"/>
              </a:defRPr>
            </a:lvl1pPr>
            <a:lvl2pPr marL="712788" indent="-255588" algn="l" defTabSz="457200" rtl="0" eaLnBrk="1" latinLnBrk="0" hangingPunct="1">
              <a:spcBef>
                <a:spcPct val="20000"/>
              </a:spcBef>
              <a:spcAft>
                <a:spcPts val="600"/>
              </a:spcAft>
              <a:buFont typeface="+mj-lt"/>
              <a:buAutoNum type="arabicPeriod"/>
              <a:defRPr sz="1600" kern="1200">
                <a:solidFill>
                  <a:schemeClr val="tx1"/>
                </a:solidFill>
                <a:latin typeface="+mn-lt"/>
                <a:ea typeface="+mn-ea"/>
                <a:cs typeface="+mn-cs"/>
              </a:defRPr>
            </a:lvl2pPr>
            <a:lvl3pPr marL="1169988" indent="-255588" algn="l" defTabSz="457200" rtl="0" eaLnBrk="1" latinLnBrk="0" hangingPunct="1">
              <a:spcBef>
                <a:spcPct val="20000"/>
              </a:spcBef>
              <a:spcAft>
                <a:spcPts val="600"/>
              </a:spcAft>
              <a:buFont typeface="+mj-lt"/>
              <a:buAutoNum type="arabicPeriod"/>
              <a:defRPr sz="1400" kern="1200">
                <a:solidFill>
                  <a:schemeClr val="tx1"/>
                </a:solidFill>
                <a:latin typeface="+mn-lt"/>
                <a:ea typeface="+mn-ea"/>
                <a:cs typeface="+mn-cs"/>
              </a:defRPr>
            </a:lvl3pPr>
            <a:lvl4pPr marL="1616075" indent="-244475" algn="l" defTabSz="457200" rtl="0" eaLnBrk="1" latinLnBrk="0" hangingPunct="1">
              <a:spcBef>
                <a:spcPct val="20000"/>
              </a:spcBef>
              <a:spcAft>
                <a:spcPts val="600"/>
              </a:spcAft>
              <a:buFont typeface="+mj-lt"/>
              <a:buAutoNum type="arabicPeriod"/>
              <a:defRPr sz="1200" kern="1200">
                <a:solidFill>
                  <a:schemeClr val="tx1"/>
                </a:solidFill>
                <a:latin typeface="+mn-lt"/>
                <a:ea typeface="+mn-ea"/>
                <a:cs typeface="+mn-cs"/>
              </a:defRPr>
            </a:lvl4pPr>
            <a:lvl5pPr marL="2062163" indent="-233363" algn="l" defTabSz="457200" rtl="0" eaLnBrk="1" latinLnBrk="0" hangingPunct="1">
              <a:spcBef>
                <a:spcPct val="20000"/>
              </a:spcBef>
              <a:spcAft>
                <a:spcPts val="600"/>
              </a:spcAft>
              <a:buFont typeface="+mj-lt"/>
              <a:buAutoNum type="arabicPeriod"/>
              <a:defRPr sz="1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438150">
              <a:buFont typeface="Wingdings" pitchFamily="2" charset="2"/>
              <a:buChar char="Ø"/>
            </a:pPr>
            <a:endParaRPr lang="es-ES" dirty="0"/>
          </a:p>
        </p:txBody>
      </p:sp>
      <p:sp>
        <p:nvSpPr>
          <p:cNvPr id="9" name="Espaço Reservado para Texto 5"/>
          <p:cNvSpPr txBox="1">
            <a:spLocks/>
          </p:cNvSpPr>
          <p:nvPr/>
        </p:nvSpPr>
        <p:spPr>
          <a:xfrm>
            <a:off x="15919450" y="1300373"/>
            <a:ext cx="5638800" cy="834206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endParaRPr lang="pt-BR" sz="2800" dirty="0" smtClean="0">
              <a:solidFill>
                <a:schemeClr val="bg1"/>
              </a:solidFill>
            </a:endParaRPr>
          </a:p>
          <a:p>
            <a:pPr lvl="1"/>
            <a:endParaRPr lang="pt-BR" sz="3200" dirty="0" smtClean="0">
              <a:solidFill>
                <a:schemeClr val="bg1"/>
              </a:solidFill>
            </a:endParaRPr>
          </a:p>
          <a:p>
            <a:endParaRPr lang="pt-BR" sz="3200" dirty="0">
              <a:solidFill>
                <a:schemeClr val="bg1"/>
              </a:solidFill>
            </a:endParaRPr>
          </a:p>
        </p:txBody>
      </p:sp>
      <p:sp>
        <p:nvSpPr>
          <p:cNvPr id="10" name="Espaço Reservado para Texto 5"/>
          <p:cNvSpPr txBox="1">
            <a:spLocks/>
          </p:cNvSpPr>
          <p:nvPr/>
        </p:nvSpPr>
        <p:spPr>
          <a:xfrm>
            <a:off x="374649" y="854075"/>
            <a:ext cx="11887199" cy="834206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14350" indent="-514350">
              <a:buFont typeface="+mj-lt"/>
              <a:buAutoNum type="arabicPeriod" startAt="5"/>
            </a:pPr>
            <a:r>
              <a:rPr lang="pt-BR" sz="2800" b="1" dirty="0" smtClean="0">
                <a:solidFill>
                  <a:schemeClr val="bg1"/>
                </a:solidFill>
              </a:rPr>
              <a:t>Manutenção </a:t>
            </a:r>
            <a:r>
              <a:rPr lang="pt-BR" sz="2800" b="1" dirty="0">
                <a:solidFill>
                  <a:schemeClr val="bg1"/>
                </a:solidFill>
              </a:rPr>
              <a:t>diária</a:t>
            </a:r>
          </a:p>
          <a:p>
            <a:pPr marL="971550" lvl="1" indent="-514350">
              <a:spcBef>
                <a:spcPts val="0"/>
              </a:spcBef>
              <a:spcAft>
                <a:spcPts val="0"/>
              </a:spcAft>
              <a:buFont typeface="+mj-lt"/>
              <a:buAutoNum type="alphaLcPeriod"/>
            </a:pPr>
            <a:r>
              <a:rPr lang="pt-BR" sz="2800" dirty="0">
                <a:solidFill>
                  <a:schemeClr val="bg1"/>
                </a:solidFill>
              </a:rPr>
              <a:t>Lançamento </a:t>
            </a:r>
            <a:r>
              <a:rPr lang="pt-BR" sz="2800" dirty="0" smtClean="0">
                <a:solidFill>
                  <a:schemeClr val="bg1"/>
                </a:solidFill>
              </a:rPr>
              <a:t>horas (Turnos)</a:t>
            </a:r>
          </a:p>
          <a:p>
            <a:pPr marL="971550" lvl="1" indent="-514350">
              <a:buFont typeface="+mj-lt"/>
              <a:buAutoNum type="alphaLcPeriod"/>
            </a:pPr>
            <a:r>
              <a:rPr lang="pt-BR" sz="2800" dirty="0">
                <a:solidFill>
                  <a:schemeClr val="bg1"/>
                </a:solidFill>
              </a:rPr>
              <a:t>Motivo de Hora Extra </a:t>
            </a:r>
            <a:r>
              <a:rPr lang="pt-BR" sz="2800" dirty="0" smtClean="0">
                <a:solidFill>
                  <a:schemeClr val="bg1"/>
                </a:solidFill>
              </a:rPr>
              <a:t>FT</a:t>
            </a:r>
          </a:p>
          <a:p>
            <a:pPr marL="971550" lvl="2" indent="-514350">
              <a:buFont typeface="+mj-lt"/>
              <a:buAutoNum type="alphaLcPeriod" startAt="3"/>
            </a:pPr>
            <a:r>
              <a:rPr lang="pt-BR" sz="2800" dirty="0" smtClean="0">
                <a:solidFill>
                  <a:schemeClr val="bg1"/>
                </a:solidFill>
              </a:rPr>
              <a:t>Lançamento de Absenteísmo</a:t>
            </a:r>
            <a:endParaRPr lang="pt-BR" sz="2800" dirty="0">
              <a:solidFill>
                <a:schemeClr val="bg1"/>
              </a:solidFill>
            </a:endParaRPr>
          </a:p>
          <a:p>
            <a:pPr marL="971550" lvl="2" indent="-514350">
              <a:buFont typeface="+mj-lt"/>
              <a:buAutoNum type="alphaLcPeriod" startAt="3"/>
            </a:pPr>
            <a:r>
              <a:rPr lang="pt-BR" sz="2800" dirty="0">
                <a:solidFill>
                  <a:schemeClr val="bg1"/>
                </a:solidFill>
              </a:rPr>
              <a:t>Validações de Absenteísmo</a:t>
            </a:r>
          </a:p>
          <a:p>
            <a:pPr marL="971550" lvl="2" indent="-514350">
              <a:buFont typeface="+mj-lt"/>
              <a:buAutoNum type="alphaLcPeriod" startAt="3"/>
            </a:pPr>
            <a:r>
              <a:rPr lang="pt-BR" sz="2800" dirty="0">
                <a:solidFill>
                  <a:schemeClr val="bg1"/>
                </a:solidFill>
              </a:rPr>
              <a:t>Solicitação de Férias</a:t>
            </a:r>
          </a:p>
          <a:p>
            <a:pPr marL="971550" lvl="2" indent="-514350">
              <a:buFont typeface="+mj-lt"/>
              <a:buAutoNum type="alphaLcPeriod" startAt="3"/>
            </a:pPr>
            <a:r>
              <a:rPr lang="pt-BR" sz="2800" dirty="0">
                <a:solidFill>
                  <a:schemeClr val="bg1"/>
                </a:solidFill>
              </a:rPr>
              <a:t>Conflitos de absenteísmos</a:t>
            </a:r>
          </a:p>
          <a:p>
            <a:pPr marL="971550" lvl="2" indent="-514350">
              <a:buFont typeface="+mj-lt"/>
              <a:buAutoNum type="alphaLcPeriod" startAt="3"/>
            </a:pPr>
            <a:r>
              <a:rPr lang="pt-BR" sz="2800" dirty="0">
                <a:solidFill>
                  <a:schemeClr val="bg1"/>
                </a:solidFill>
              </a:rPr>
              <a:t>Troca de escalas</a:t>
            </a:r>
          </a:p>
          <a:p>
            <a:pPr marL="971550" lvl="1" indent="-514350">
              <a:spcBef>
                <a:spcPts val="0"/>
              </a:spcBef>
              <a:spcAft>
                <a:spcPts val="0"/>
              </a:spcAft>
              <a:buFont typeface="+mj-lt"/>
              <a:buAutoNum type="alphaLcPeriod" startAt="8"/>
            </a:pPr>
            <a:r>
              <a:rPr lang="pt-BR" sz="2800" dirty="0" smtClean="0">
                <a:solidFill>
                  <a:schemeClr val="bg1"/>
                </a:solidFill>
              </a:rPr>
              <a:t>Lançamento </a:t>
            </a:r>
            <a:r>
              <a:rPr lang="pt-BR" sz="2800" dirty="0">
                <a:solidFill>
                  <a:schemeClr val="bg1"/>
                </a:solidFill>
              </a:rPr>
              <a:t>absenteísmos</a:t>
            </a:r>
          </a:p>
          <a:p>
            <a:pPr marL="971550" lvl="1" indent="-514350">
              <a:spcBef>
                <a:spcPts val="0"/>
              </a:spcBef>
              <a:spcAft>
                <a:spcPts val="0"/>
              </a:spcAft>
              <a:buFont typeface="+mj-lt"/>
              <a:buAutoNum type="alphaLcPeriod" startAt="8"/>
            </a:pPr>
            <a:r>
              <a:rPr lang="pt-BR" sz="2800" dirty="0" smtClean="0">
                <a:solidFill>
                  <a:schemeClr val="bg1"/>
                </a:solidFill>
              </a:rPr>
              <a:t>Troca </a:t>
            </a:r>
            <a:r>
              <a:rPr lang="pt-BR" sz="2800" dirty="0">
                <a:solidFill>
                  <a:schemeClr val="bg1"/>
                </a:solidFill>
              </a:rPr>
              <a:t>de escala</a:t>
            </a:r>
          </a:p>
          <a:p>
            <a:pPr marL="971550" lvl="2" indent="-514350">
              <a:buFont typeface="+mj-lt"/>
              <a:buAutoNum type="alphaLcPeriod" startAt="12"/>
            </a:pPr>
            <a:r>
              <a:rPr lang="pt-BR" sz="2800" dirty="0" smtClean="0">
                <a:solidFill>
                  <a:schemeClr val="bg1"/>
                </a:solidFill>
              </a:rPr>
              <a:t>Assignação </a:t>
            </a:r>
            <a:r>
              <a:rPr lang="pt-BR" sz="2800" dirty="0">
                <a:solidFill>
                  <a:schemeClr val="bg1"/>
                </a:solidFill>
              </a:rPr>
              <a:t>e efetivação de </a:t>
            </a:r>
            <a:r>
              <a:rPr lang="pt-BR" sz="2800" dirty="0" smtClean="0">
                <a:solidFill>
                  <a:schemeClr val="bg1"/>
                </a:solidFill>
              </a:rPr>
              <a:t>Colaboradores</a:t>
            </a:r>
          </a:p>
          <a:p>
            <a:pPr marL="971550" lvl="2" indent="-514350">
              <a:buFont typeface="+mj-lt"/>
              <a:buAutoNum type="alphaLcPeriod" startAt="12"/>
            </a:pPr>
            <a:r>
              <a:rPr lang="pt-BR" sz="2800" dirty="0" smtClean="0">
                <a:solidFill>
                  <a:schemeClr val="bg1"/>
                </a:solidFill>
              </a:rPr>
              <a:t>Histórico de Escala e Efetivação</a:t>
            </a:r>
          </a:p>
          <a:p>
            <a:pPr marL="514350" indent="-514350">
              <a:buFont typeface="+mj-lt"/>
              <a:buAutoNum type="arabicPeriod" startAt="6"/>
            </a:pPr>
            <a:r>
              <a:rPr lang="pt-BR" sz="2800" b="1" dirty="0" smtClean="0">
                <a:solidFill>
                  <a:schemeClr val="bg1"/>
                </a:solidFill>
              </a:rPr>
              <a:t>Revisões</a:t>
            </a:r>
            <a:endParaRPr lang="pt-BR" sz="2800" b="1" dirty="0">
              <a:solidFill>
                <a:schemeClr val="bg1"/>
              </a:solidFill>
            </a:endParaRPr>
          </a:p>
          <a:p>
            <a:pPr marL="971550" lvl="1" indent="-514350">
              <a:buFont typeface="+mj-lt"/>
              <a:buAutoNum type="alphaLcPeriod"/>
            </a:pPr>
            <a:r>
              <a:rPr lang="pt-BR" sz="2800" dirty="0">
                <a:solidFill>
                  <a:schemeClr val="bg1"/>
                </a:solidFill>
              </a:rPr>
              <a:t>Alarmes</a:t>
            </a:r>
          </a:p>
          <a:p>
            <a:pPr marL="971550" lvl="1" indent="-514350">
              <a:spcBef>
                <a:spcPts val="0"/>
              </a:spcBef>
              <a:spcAft>
                <a:spcPts val="0"/>
              </a:spcAft>
              <a:buFont typeface="+mj-lt"/>
              <a:buAutoNum type="alphaLcPeriod"/>
            </a:pPr>
            <a:r>
              <a:rPr lang="pt-BR" sz="2800" dirty="0" smtClean="0">
                <a:solidFill>
                  <a:schemeClr val="bg1"/>
                </a:solidFill>
              </a:rPr>
              <a:t>Relatórios</a:t>
            </a:r>
            <a:endParaRPr lang="pt-BR" sz="2800" dirty="0">
              <a:solidFill>
                <a:schemeClr val="bg1"/>
              </a:solidFill>
            </a:endParaRPr>
          </a:p>
          <a:p>
            <a:pPr marL="514350" indent="-514350">
              <a:buFont typeface="+mj-lt"/>
              <a:buAutoNum type="arabicPeriod" startAt="7"/>
            </a:pPr>
            <a:r>
              <a:rPr lang="pt-BR" sz="2800" b="1" dirty="0">
                <a:solidFill>
                  <a:schemeClr val="bg1"/>
                </a:solidFill>
              </a:rPr>
              <a:t>Fechamentos</a:t>
            </a:r>
          </a:p>
          <a:p>
            <a:pPr marL="971550" lvl="1" indent="-514350">
              <a:spcBef>
                <a:spcPts val="0"/>
              </a:spcBef>
              <a:spcAft>
                <a:spcPts val="0"/>
              </a:spcAft>
              <a:buFont typeface="+mj-lt"/>
              <a:buAutoNum type="alphaLcPeriod"/>
            </a:pPr>
            <a:r>
              <a:rPr lang="pt-BR" sz="2800" dirty="0" smtClean="0">
                <a:solidFill>
                  <a:schemeClr val="bg1"/>
                </a:solidFill>
              </a:rPr>
              <a:t>Finiquito</a:t>
            </a:r>
          </a:p>
          <a:p>
            <a:pPr marL="971550" lvl="1" indent="-514350">
              <a:spcBef>
                <a:spcPts val="0"/>
              </a:spcBef>
              <a:spcAft>
                <a:spcPts val="0"/>
              </a:spcAft>
              <a:buFont typeface="+mj-lt"/>
              <a:buAutoNum type="alphaLcPeriod"/>
            </a:pPr>
            <a:r>
              <a:rPr lang="pt-BR" sz="2800" dirty="0" smtClean="0">
                <a:solidFill>
                  <a:schemeClr val="bg1"/>
                </a:solidFill>
              </a:rPr>
              <a:t>Consultar Períodos de Fechamento</a:t>
            </a:r>
          </a:p>
          <a:p>
            <a:pPr marL="971550" lvl="1" indent="-514350">
              <a:spcBef>
                <a:spcPts val="0"/>
              </a:spcBef>
              <a:spcAft>
                <a:spcPts val="0"/>
              </a:spcAft>
              <a:buFont typeface="+mj-lt"/>
              <a:buAutoNum type="alphaLcPeriod"/>
            </a:pPr>
            <a:r>
              <a:rPr lang="pt-BR" sz="2800" dirty="0" smtClean="0">
                <a:solidFill>
                  <a:schemeClr val="bg1"/>
                </a:solidFill>
              </a:rPr>
              <a:t>Fechamento de Mão de Obra – Bloqueio de Zonas Operativas</a:t>
            </a:r>
          </a:p>
          <a:p>
            <a:pPr marL="971550" lvl="1" indent="-514350">
              <a:spcBef>
                <a:spcPts val="0"/>
              </a:spcBef>
              <a:spcAft>
                <a:spcPts val="0"/>
              </a:spcAft>
              <a:buFont typeface="+mj-lt"/>
              <a:buAutoNum type="alphaLcPeriod"/>
            </a:pPr>
            <a:r>
              <a:rPr lang="pt-BR" sz="2800" dirty="0" smtClean="0">
                <a:solidFill>
                  <a:schemeClr val="bg1"/>
                </a:solidFill>
              </a:rPr>
              <a:t>Fechamento de Mão de Obra – Envio de Horas a Meta 4</a:t>
            </a:r>
          </a:p>
          <a:p>
            <a:pPr marL="971550" lvl="1" indent="-514350">
              <a:spcBef>
                <a:spcPts val="0"/>
              </a:spcBef>
              <a:spcAft>
                <a:spcPts val="0"/>
              </a:spcAft>
              <a:buFont typeface="+mj-lt"/>
              <a:buAutoNum type="alphaLcPeriod"/>
            </a:pPr>
            <a:r>
              <a:rPr lang="pt-BR" sz="2800" dirty="0" smtClean="0">
                <a:solidFill>
                  <a:schemeClr val="bg1"/>
                </a:solidFill>
              </a:rPr>
              <a:t>Fechamento de Faturamento – Bloqueio de Zonas Operativas</a:t>
            </a:r>
          </a:p>
          <a:p>
            <a:pPr marL="971550" lvl="1" indent="-514350">
              <a:spcBef>
                <a:spcPts val="0"/>
              </a:spcBef>
              <a:spcAft>
                <a:spcPts val="0"/>
              </a:spcAft>
              <a:buFont typeface="+mj-lt"/>
              <a:buAutoNum type="alphaLcPeriod"/>
            </a:pPr>
            <a:r>
              <a:rPr lang="pt-BR" sz="2800" dirty="0" smtClean="0">
                <a:solidFill>
                  <a:schemeClr val="bg1"/>
                </a:solidFill>
              </a:rPr>
              <a:t>Fechamento de Faturamento – Envio de Horas a PROFAT</a:t>
            </a:r>
            <a:endParaRPr lang="pt-BR" sz="2800" dirty="0">
              <a:solidFill>
                <a:schemeClr val="bg1"/>
              </a:solidFill>
            </a:endParaRPr>
          </a:p>
          <a:p>
            <a:pPr marL="971550" lvl="1" indent="-514350">
              <a:spcBef>
                <a:spcPts val="0"/>
              </a:spcBef>
              <a:spcAft>
                <a:spcPts val="0"/>
              </a:spcAft>
              <a:buFont typeface="+mj-lt"/>
              <a:buAutoNum type="alphaLcPeriod"/>
            </a:pPr>
            <a:r>
              <a:rPr lang="pt-BR" sz="2800" dirty="0" smtClean="0">
                <a:solidFill>
                  <a:schemeClr val="bg1"/>
                </a:solidFill>
              </a:rPr>
              <a:t>Desbloqueio de Zona Operativa</a:t>
            </a:r>
            <a:endParaRPr lang="pt-BR" sz="2800" dirty="0">
              <a:solidFill>
                <a:schemeClr val="bg1"/>
              </a:solidFill>
            </a:endParaRPr>
          </a:p>
          <a:p>
            <a:pPr marL="971550" lvl="1" indent="-514350">
              <a:spcBef>
                <a:spcPts val="0"/>
              </a:spcBef>
              <a:spcAft>
                <a:spcPts val="0"/>
              </a:spcAft>
              <a:buFont typeface="+mj-lt"/>
              <a:buAutoNum type="alphaLcPeriod"/>
            </a:pPr>
            <a:r>
              <a:rPr lang="pt-BR" sz="2800" dirty="0" smtClean="0">
                <a:solidFill>
                  <a:schemeClr val="bg1"/>
                </a:solidFill>
              </a:rPr>
              <a:t>Retificações</a:t>
            </a:r>
            <a:endParaRPr lang="pt-BR" sz="2800" dirty="0">
              <a:solidFill>
                <a:schemeClr val="bg1"/>
              </a:solidFill>
            </a:endParaRPr>
          </a:p>
          <a:p>
            <a:pPr marL="971550" lvl="1" indent="-514350">
              <a:spcBef>
                <a:spcPts val="0"/>
              </a:spcBef>
              <a:spcAft>
                <a:spcPts val="0"/>
              </a:spcAft>
              <a:buFont typeface="+mj-lt"/>
              <a:buAutoNum type="alphaLcPeriod"/>
            </a:pPr>
            <a:endParaRPr lang="pt-BR" sz="2800" dirty="0">
              <a:solidFill>
                <a:schemeClr val="bg1"/>
              </a:solidFill>
            </a:endParaRPr>
          </a:p>
          <a:p>
            <a:pPr marL="971550" lvl="2" indent="-514350">
              <a:buFont typeface="+mj-lt"/>
              <a:buAutoNum type="alphaLcPeriod" startAt="12"/>
            </a:pPr>
            <a:endParaRPr lang="pt-BR" sz="2800" dirty="0">
              <a:solidFill>
                <a:schemeClr val="bg1"/>
              </a:solidFill>
            </a:endParaRPr>
          </a:p>
          <a:p>
            <a:pPr lvl="1">
              <a:spcBef>
                <a:spcPts val="0"/>
              </a:spcBef>
              <a:spcAft>
                <a:spcPts val="0"/>
              </a:spcAft>
            </a:pPr>
            <a:endParaRPr lang="pt-BR" sz="2800" dirty="0">
              <a:solidFill>
                <a:schemeClr val="bg1"/>
              </a:solidFill>
            </a:endParaRPr>
          </a:p>
        </p:txBody>
      </p:sp>
    </p:spTree>
    <p:extLst>
      <p:ext uri="{BB962C8B-B14F-4D97-AF65-F5344CB8AC3E}">
        <p14:creationId xmlns:p14="http://schemas.microsoft.com/office/powerpoint/2010/main" val="1754002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Vistas </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No quadrante é possível alterar o modo de vistas da célula em quatro formatos diferentes, Vista reduzida, Vista Reduzida + escalas, Vista Ampliada, Vista Ampliada + Escalas.</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442" y="2606675"/>
            <a:ext cx="17219215" cy="67818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Classificação </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O Vigia permite alterar o modo de classificação das informações do quadrante, sendo possível ordena-lo por colaborador ou por linha de serviço</a:t>
            </a: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742" y="2530475"/>
            <a:ext cx="18386616" cy="718185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Função </a:t>
            </a:r>
            <a:r>
              <a:rPr lang="pt-BR" sz="2400" kern="0" spc="5" dirty="0" smtClean="0"/>
              <a:t>s</a:t>
            </a:r>
            <a:r>
              <a:rPr lang="pt-BR" sz="2400" b="0" kern="0" spc="5" dirty="0" smtClean="0"/>
              <a:t>alvar </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Qualquer informação inserida ou retirada do quadrante passará a ser considerada somente após salvar. As células com informações não salvas são destacadas com um asterisco vermelho </a:t>
            </a:r>
            <a:r>
              <a:rPr lang="pt-BR" sz="2800" dirty="0" smtClean="0">
                <a:solidFill>
                  <a:srgbClr val="FF0000"/>
                </a:solidFill>
              </a:rPr>
              <a:t>*</a:t>
            </a:r>
            <a:r>
              <a:rPr lang="pt-BR" sz="2800" dirty="0" smtClean="0"/>
              <a:t>.</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2682876"/>
            <a:ext cx="18417344" cy="63246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Comentário</a:t>
            </a:r>
            <a:endParaRPr lang="pt-BR" sz="2400" kern="0" spc="5" dirty="0" smtClean="0"/>
          </a:p>
        </p:txBody>
      </p:sp>
      <p:sp>
        <p:nvSpPr>
          <p:cNvPr id="10" name="object 2"/>
          <p:cNvSpPr txBox="1"/>
          <p:nvPr/>
        </p:nvSpPr>
        <p:spPr>
          <a:xfrm>
            <a:off x="679450" y="1284954"/>
            <a:ext cx="18275024" cy="2335896"/>
          </a:xfrm>
          <a:prstGeom prst="rect">
            <a:avLst/>
          </a:prstGeom>
        </p:spPr>
        <p:txBody>
          <a:bodyPr vert="horz" wrap="square" lIns="0" tIns="179705" rIns="0" bIns="0" rtlCol="0">
            <a:spAutoFit/>
          </a:bodyPr>
          <a:lstStyle/>
          <a:p>
            <a:pPr algn="just"/>
            <a:r>
              <a:rPr lang="pt-BR" sz="2800" dirty="0" smtClean="0"/>
              <a:t>No quadrante é possível inserir comentário para um turno. Comportamento semelhante ao de inserir comentário a uma célula do Excel.</a:t>
            </a:r>
          </a:p>
          <a:p>
            <a:pPr algn="just"/>
            <a:r>
              <a:rPr lang="pt-BR" sz="2800" dirty="0" smtClean="0"/>
              <a:t>Para inserir o comentário, basta clicar com o botão direito do mouse na célula desejada, selecionar a opção “Editar Comentário”. Ao digitar o comentário, bastar clicar ENTER que o comentário será salvo. Para consultar o comentário basta clicar com o botão direito do mouse na célula desejada, selecionar a opção “Ver Informação de Atividade”.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138" y="4130675"/>
            <a:ext cx="16543823" cy="437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649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Imagen 136"/>
          <p:cNvPicPr>
            <a:picLocks noChangeAspect="1"/>
          </p:cNvPicPr>
          <p:nvPr/>
        </p:nvPicPr>
        <p:blipFill>
          <a:blip r:embed="rId3"/>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recurso no qual Vigia destaca as células que possuem comentários, através de uma marca amarela no canto inferior direito. Desta forma o usuário identifica facilmente as observações inseridas sobre um lançamento.</a:t>
            </a:r>
          </a:p>
        </p:txBody>
      </p:sp>
      <p:pic>
        <p:nvPicPr>
          <p:cNvPr id="3" name="Imagem 2"/>
          <p:cNvPicPr>
            <a:picLocks noChangeAspect="1"/>
          </p:cNvPicPr>
          <p:nvPr/>
        </p:nvPicPr>
        <p:blipFill rotWithShape="1">
          <a:blip r:embed="rId4"/>
          <a:srcRect r="970"/>
          <a:stretch/>
        </p:blipFill>
        <p:spPr>
          <a:xfrm>
            <a:off x="1170389" y="3368893"/>
            <a:ext cx="12208413" cy="6974851"/>
          </a:xfrm>
          <a:prstGeom prst="rect">
            <a:avLst/>
          </a:prstGeom>
        </p:spPr>
      </p:pic>
      <p:sp>
        <p:nvSpPr>
          <p:cNvPr id="7"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Comentário</a:t>
            </a:r>
            <a:endParaRPr lang="pt-BR" sz="2400" kern="0" spc="5" dirty="0" smtClean="0"/>
          </a:p>
        </p:txBody>
      </p:sp>
    </p:spTree>
    <p:extLst>
      <p:ext uri="{BB962C8B-B14F-4D97-AF65-F5344CB8AC3E}">
        <p14:creationId xmlns:p14="http://schemas.microsoft.com/office/powerpoint/2010/main" val="1107272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Data de Imputação</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a:t>Vigia permite alterar a data de imputação de horas, para adequação de data de faturamento x data de ponto</a:t>
            </a:r>
            <a:r>
              <a:rPr lang="pt-BR" sz="2800" dirty="0" smtClean="0"/>
              <a:t>. </a:t>
            </a:r>
            <a:endParaRPr lang="pt-BR" sz="2800" dirty="0"/>
          </a:p>
          <a:p>
            <a:endParaRPr lang="pt-BR" sz="2800" dirty="0" smtClean="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281" y="2328188"/>
            <a:ext cx="15749362" cy="5827264"/>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object 2"/>
          <p:cNvSpPr txBox="1"/>
          <p:nvPr/>
        </p:nvSpPr>
        <p:spPr>
          <a:xfrm>
            <a:off x="679450" y="8931275"/>
            <a:ext cx="18275024" cy="1905009"/>
          </a:xfrm>
          <a:prstGeom prst="rect">
            <a:avLst/>
          </a:prstGeom>
        </p:spPr>
        <p:txBody>
          <a:bodyPr vert="horz" wrap="square" lIns="0" tIns="179705" rIns="0" bIns="0" rtlCol="0">
            <a:spAutoFit/>
          </a:bodyPr>
          <a:lstStyle/>
          <a:p>
            <a:pPr algn="just"/>
            <a:r>
              <a:rPr lang="pt-BR" sz="2800" dirty="0" err="1"/>
              <a:t>Obs</a:t>
            </a:r>
            <a:r>
              <a:rPr lang="pt-BR" sz="2800" dirty="0"/>
              <a:t>: Em alguns cenários (por exemplo, extensão), VIGIA sugere automaticamente a data de imputação em “D+1”, com possibilidade de ajuste pelo usuário</a:t>
            </a:r>
            <a:r>
              <a:rPr lang="pt-BR" sz="2800" dirty="0" smtClean="0"/>
              <a:t>. Nos totalizadores do quadrante não há alteração.</a:t>
            </a:r>
            <a:endParaRPr lang="pt-BR" sz="2800" dirty="0"/>
          </a:p>
          <a:p>
            <a:r>
              <a:rPr lang="pt-BR" sz="2800" dirty="0" smtClean="0"/>
              <a:t>. </a:t>
            </a:r>
            <a:endParaRPr lang="pt-BR" sz="2800" dirty="0"/>
          </a:p>
          <a:p>
            <a:endParaRPr lang="pt-BR" sz="2800" dirty="0" smtClean="0"/>
          </a:p>
        </p:txBody>
      </p:sp>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Ver ficha do colaborador </a:t>
            </a:r>
            <a:endParaRPr lang="pt-BR" sz="2400" kern="0" spc="5" dirty="0" smtClean="0"/>
          </a:p>
        </p:txBody>
      </p:sp>
      <p:sp>
        <p:nvSpPr>
          <p:cNvPr id="10" name="object 2"/>
          <p:cNvSpPr txBox="1"/>
          <p:nvPr/>
        </p:nvSpPr>
        <p:spPr>
          <a:xfrm>
            <a:off x="679450" y="1284954"/>
            <a:ext cx="18275024" cy="1905009"/>
          </a:xfrm>
          <a:prstGeom prst="rect">
            <a:avLst/>
          </a:prstGeom>
        </p:spPr>
        <p:txBody>
          <a:bodyPr vert="horz" wrap="square" lIns="0" tIns="179705" rIns="0" bIns="0" rtlCol="0">
            <a:spAutoFit/>
          </a:bodyPr>
          <a:lstStyle/>
          <a:p>
            <a:pPr algn="just"/>
            <a:r>
              <a:rPr lang="pt-BR" sz="2800" dirty="0" smtClean="0"/>
              <a:t>No quadrante o Vigia permite que o usuário visualize a ficha com os detalhes do colaborador. Este é um atalho direto do quadrante para a função ver detalhe da tela de manutenção de colaboradores. Nesta tela é possível identificar dados pessoais (endereço, telefone e </a:t>
            </a:r>
            <a:r>
              <a:rPr lang="pt-BR" sz="2800" dirty="0" err="1" smtClean="0"/>
              <a:t>etc</a:t>
            </a:r>
            <a:r>
              <a:rPr lang="pt-BR" sz="2800" dirty="0" smtClean="0"/>
              <a:t>), Dados profissionais (Cargo, Tipo de Contrato de Trabalho e Saldo de Férias), formação, informação disciplinar e etc.</a:t>
            </a: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850" y="3185784"/>
            <a:ext cx="13487400" cy="682470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Retificações</a:t>
            </a:r>
            <a:endParaRPr lang="pt-BR" sz="2400" kern="0" spc="5" dirty="0" smtClean="0"/>
          </a:p>
        </p:txBody>
      </p:sp>
      <p:sp>
        <p:nvSpPr>
          <p:cNvPr id="10" name="object 2"/>
          <p:cNvSpPr txBox="1"/>
          <p:nvPr/>
        </p:nvSpPr>
        <p:spPr>
          <a:xfrm>
            <a:off x="679450" y="1284954"/>
            <a:ext cx="18275024" cy="2335896"/>
          </a:xfrm>
          <a:prstGeom prst="rect">
            <a:avLst/>
          </a:prstGeom>
        </p:spPr>
        <p:txBody>
          <a:bodyPr vert="horz" wrap="square" lIns="0" tIns="179705" rIns="0" bIns="0" rtlCol="0">
            <a:spAutoFit/>
          </a:bodyPr>
          <a:lstStyle/>
          <a:p>
            <a:pPr algn="just"/>
            <a:r>
              <a:rPr lang="pt-BR" sz="2800" dirty="0" smtClean="0"/>
              <a:t>Os quadrantes do Vigia sofrem bloqueios a cada 15 dias em função do fechamentos de Mão de Obra e Faturamento. Sempre que for necessário realizar alguma alternação em um período que está fechado, será necessário selecionar o </a:t>
            </a:r>
            <a:r>
              <a:rPr lang="pt-BR" sz="2800" dirty="0" err="1" smtClean="0"/>
              <a:t>check</a:t>
            </a:r>
            <a:r>
              <a:rPr lang="pt-BR" sz="2800" dirty="0" smtClean="0"/>
              <a:t> “Retificação Habilitada”. Este </a:t>
            </a:r>
            <a:r>
              <a:rPr lang="pt-BR" sz="2800" dirty="0" err="1" smtClean="0"/>
              <a:t>check</a:t>
            </a:r>
            <a:r>
              <a:rPr lang="pt-BR" sz="2800" dirty="0" smtClean="0"/>
              <a:t> permitirá realizar alterações em período fechado no entanto tratando-o como retificação. Ou seja, este ajuste deverá ser posteriormente enviado para a(s) respectiva(s) área(s). No quadrante, uma célula retificada é destacada com a borda na cor vermelha.</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654" y="4392695"/>
            <a:ext cx="13608791" cy="425767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48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Incidências do Quadrante </a:t>
            </a:r>
            <a:endParaRPr lang="pt-BR" sz="2400" kern="0" spc="5" dirty="0" smtClean="0"/>
          </a:p>
        </p:txBody>
      </p:sp>
      <p:sp>
        <p:nvSpPr>
          <p:cNvPr id="10" name="object 2"/>
          <p:cNvSpPr txBox="1"/>
          <p:nvPr/>
        </p:nvSpPr>
        <p:spPr>
          <a:xfrm>
            <a:off x="679450" y="1284954"/>
            <a:ext cx="18669000" cy="1905009"/>
          </a:xfrm>
          <a:prstGeom prst="rect">
            <a:avLst/>
          </a:prstGeom>
        </p:spPr>
        <p:txBody>
          <a:bodyPr vert="horz" wrap="square" lIns="0" tIns="179705" rIns="0" bIns="0" rtlCol="0">
            <a:spAutoFit/>
          </a:bodyPr>
          <a:lstStyle/>
          <a:p>
            <a:pPr algn="just"/>
            <a:r>
              <a:rPr lang="pt-BR" sz="2800" dirty="0" smtClean="0"/>
              <a:t>Na parte inferior do quadrante, é possível identificar a s incidências do quadrante. As incidências são situações que devem ser informadas ao usuário para evitar possíveis erros. Nesta tela podemos identificar incidências como: Diferença entre contratado e informado por dia e por linha, Colaboradores sem o absenteísmo Folga Feriado em dia de Feriado, Colaborador com 4 domingos trabalhados no mês, Colaborador sem descanso intrajornada e Colaborador com turno maior que 12 horas.</a:t>
            </a: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842" y="3367386"/>
            <a:ext cx="14584240" cy="672621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m 7"/>
          <p:cNvPicPr>
            <a:picLocks noChangeAspect="1"/>
          </p:cNvPicPr>
          <p:nvPr/>
        </p:nvPicPr>
        <p:blipFill>
          <a:blip r:embed="rId4"/>
          <a:stretch>
            <a:fillRect/>
          </a:stretch>
        </p:blipFill>
        <p:spPr>
          <a:xfrm>
            <a:off x="1176527" y="3368897"/>
            <a:ext cx="10456675" cy="4754063"/>
          </a:xfrm>
          <a:prstGeom prst="rect">
            <a:avLst/>
          </a:prstGeom>
        </p:spPr>
      </p:pic>
      <p:pic>
        <p:nvPicPr>
          <p:cNvPr id="9" name="Imagem 8"/>
          <p:cNvPicPr>
            <a:picLocks noChangeAspect="1"/>
          </p:cNvPicPr>
          <p:nvPr/>
        </p:nvPicPr>
        <p:blipFill>
          <a:blip r:embed="rId5"/>
          <a:stretch>
            <a:fillRect/>
          </a:stretch>
        </p:blipFill>
        <p:spPr>
          <a:xfrm>
            <a:off x="5020788" y="4275543"/>
            <a:ext cx="10514075" cy="4747879"/>
          </a:xfrm>
          <a:prstGeom prst="rect">
            <a:avLst/>
          </a:prstGeom>
        </p:spPr>
      </p:pic>
      <p:pic>
        <p:nvPicPr>
          <p:cNvPr id="137" name="Imagen 136"/>
          <p:cNvPicPr>
            <a:picLocks noChangeAspect="1"/>
          </p:cNvPicPr>
          <p:nvPr/>
        </p:nvPicPr>
        <p:blipFill>
          <a:blip r:embed="rId6"/>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recurso dos quadrantes, no qual Vigia apresenta cor verde quando não existem inconsistências, cor amarela no caso de inconsistências não bloqueantes e cor vermelha quando existem inconsistências bloqueantes.</a:t>
            </a:r>
          </a:p>
        </p:txBody>
      </p:sp>
      <p:pic>
        <p:nvPicPr>
          <p:cNvPr id="7" name="Imagem 6"/>
          <p:cNvPicPr>
            <a:picLocks noChangeAspect="1"/>
          </p:cNvPicPr>
          <p:nvPr/>
        </p:nvPicPr>
        <p:blipFill>
          <a:blip r:embed="rId7"/>
          <a:stretch>
            <a:fillRect/>
          </a:stretch>
        </p:blipFill>
        <p:spPr>
          <a:xfrm>
            <a:off x="8997878" y="5568033"/>
            <a:ext cx="10412491" cy="4747879"/>
          </a:xfrm>
          <a:prstGeom prst="rect">
            <a:avLst/>
          </a:prstGeom>
        </p:spPr>
      </p:pic>
      <p:sp>
        <p:nvSpPr>
          <p:cNvPr id="10" name="object 5"/>
          <p:cNvSpPr txBox="1">
            <a:spLocks/>
          </p:cNvSpPr>
          <p:nvPr/>
        </p:nvSpPr>
        <p:spPr>
          <a:xfrm>
            <a:off x="1176527" y="850353"/>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Incidências do Quadrante </a:t>
            </a:r>
            <a:endParaRPr lang="pt-BR" sz="2400" kern="0" spc="5" dirty="0" smtClean="0"/>
          </a:p>
        </p:txBody>
      </p:sp>
    </p:spTree>
    <p:extLst>
      <p:ext uri="{BB962C8B-B14F-4D97-AF65-F5344CB8AC3E}">
        <p14:creationId xmlns:p14="http://schemas.microsoft.com/office/powerpoint/2010/main" val="7843436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Introdução</a:t>
            </a:r>
            <a:endParaRPr sz="6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50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
        <p:nvSpPr>
          <p:cNvPr id="10" name="object 2"/>
          <p:cNvSpPr txBox="1"/>
          <p:nvPr/>
        </p:nvSpPr>
        <p:spPr>
          <a:xfrm>
            <a:off x="679450" y="1284954"/>
            <a:ext cx="18275024" cy="1905009"/>
          </a:xfrm>
          <a:prstGeom prst="rect">
            <a:avLst/>
          </a:prstGeom>
        </p:spPr>
        <p:txBody>
          <a:bodyPr vert="horz" wrap="square" lIns="0" tIns="179705" rIns="0" bIns="0" rtlCol="0">
            <a:spAutoFit/>
          </a:bodyPr>
          <a:lstStyle/>
          <a:p>
            <a:pPr algn="just"/>
            <a:r>
              <a:rPr lang="pt-BR" sz="2800" dirty="0" smtClean="0"/>
              <a:t>Sempre que tentamos salvar informação no quadrante, o Vigia internamente realiza algumas validações para evitar possíveis erros de lançamento. Algumas validação como solapamento, Hora extra sem motivo, absenteísmos que não cumprem parâmetros obrigatórios, não permitem que o usuário salve as informações do quadrante. Outras validações como diferença entre contratado e informado por linha e por dia são apresentados ao usuário por segurança.</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724" y="3597275"/>
            <a:ext cx="12944475"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3"/>
          <a:stretch>
            <a:fillRect/>
          </a:stretch>
        </p:blipFill>
        <p:spPr>
          <a:xfrm>
            <a:off x="1170388" y="3368897"/>
            <a:ext cx="14815729" cy="6985016"/>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recurso, no qual, ao tentar salvar as alterações do quadrante, Vigia apresenta primeiro os alarmes bloqueantes e, na sequência, os alarmes e avisos não bloqueantes (alertas).</a:t>
            </a:r>
          </a:p>
        </p:txBody>
      </p:sp>
      <p:sp>
        <p:nvSpPr>
          <p:cNvPr id="7"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Tree>
    <p:extLst>
      <p:ext uri="{BB962C8B-B14F-4D97-AF65-F5344CB8AC3E}">
        <p14:creationId xmlns:p14="http://schemas.microsoft.com/office/powerpoint/2010/main" val="188064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Imagen 136"/>
          <p:cNvPicPr>
            <a:picLocks noChangeAspect="1"/>
          </p:cNvPicPr>
          <p:nvPr/>
        </p:nvPicPr>
        <p:blipFill>
          <a:blip r:embed="rId3"/>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alarme constante no quadrante, no qual Vigia alerta sobre colaboradores com turnos de jornada maior que 12h. Alarme não bloqueante para cierres.</a:t>
            </a:r>
          </a:p>
        </p:txBody>
      </p:sp>
      <p:pic>
        <p:nvPicPr>
          <p:cNvPr id="7" name="Imagen 5"/>
          <p:cNvPicPr/>
          <p:nvPr/>
        </p:nvPicPr>
        <p:blipFill>
          <a:blip r:embed="rId4"/>
          <a:stretch>
            <a:fillRect/>
          </a:stretch>
        </p:blipFill>
        <p:spPr>
          <a:xfrm>
            <a:off x="1170388" y="3368898"/>
            <a:ext cx="10767281" cy="6985016"/>
          </a:xfrm>
          <a:prstGeom prst="rect">
            <a:avLst/>
          </a:prstGeom>
        </p:spPr>
      </p:pic>
      <p:sp>
        <p:nvSpPr>
          <p:cNvPr id="8"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Tree>
    <p:extLst>
      <p:ext uri="{BB962C8B-B14F-4D97-AF65-F5344CB8AC3E}">
        <p14:creationId xmlns:p14="http://schemas.microsoft.com/office/powerpoint/2010/main" val="6140378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3"/>
          <a:stretch>
            <a:fillRect/>
          </a:stretch>
        </p:blipFill>
        <p:spPr>
          <a:xfrm>
            <a:off x="1176527" y="3368900"/>
            <a:ext cx="11545065" cy="6985016"/>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alarme constante no quadrante, no qual Vigia alerta sobre colaboradores que possuem jornada reduzida e laboram em turnos que geram horas extras. Alarme não bloqueante para cierres.</a:t>
            </a:r>
          </a:p>
        </p:txBody>
      </p:sp>
      <p:sp>
        <p:nvSpPr>
          <p:cNvPr id="7"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Tree>
    <p:extLst>
      <p:ext uri="{BB962C8B-B14F-4D97-AF65-F5344CB8AC3E}">
        <p14:creationId xmlns:p14="http://schemas.microsoft.com/office/powerpoint/2010/main" val="26199147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Imagen 136"/>
          <p:cNvPicPr>
            <a:picLocks noChangeAspect="1"/>
          </p:cNvPicPr>
          <p:nvPr/>
        </p:nvPicPr>
        <p:blipFill>
          <a:blip r:embed="rId3"/>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alarme constante no quadrante, no qual Vigia alerta sobre colaboradores que não possuem descanso de 11 horas entre uma jornada e outra. Não bloqueante para cierre.</a:t>
            </a:r>
          </a:p>
        </p:txBody>
      </p:sp>
      <p:pic>
        <p:nvPicPr>
          <p:cNvPr id="7" name="Imagen 6"/>
          <p:cNvPicPr/>
          <p:nvPr/>
        </p:nvPicPr>
        <p:blipFill>
          <a:blip r:embed="rId4"/>
          <a:stretch>
            <a:fillRect/>
          </a:stretch>
        </p:blipFill>
        <p:spPr>
          <a:xfrm>
            <a:off x="1176528" y="3368902"/>
            <a:ext cx="10036271" cy="6985016"/>
          </a:xfrm>
          <a:prstGeom prst="rect">
            <a:avLst/>
          </a:prstGeom>
        </p:spPr>
      </p:pic>
      <p:sp>
        <p:nvSpPr>
          <p:cNvPr id="8"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Tree>
    <p:extLst>
      <p:ext uri="{BB962C8B-B14F-4D97-AF65-F5344CB8AC3E}">
        <p14:creationId xmlns:p14="http://schemas.microsoft.com/office/powerpoint/2010/main" val="24831999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4"/>
          <p:cNvPicPr/>
          <p:nvPr/>
        </p:nvPicPr>
        <p:blipFill>
          <a:blip r:embed="rId3"/>
          <a:stretch>
            <a:fillRect/>
          </a:stretch>
        </p:blipFill>
        <p:spPr>
          <a:xfrm>
            <a:off x="1176528" y="3368898"/>
            <a:ext cx="13126191" cy="6985021"/>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alarme constante no quadrante, no qual Vigia alerta sobre colaboradores que não possuem descanso de, no mínimo, 01 domingo ao mês. Não bloqueante para cierre.</a:t>
            </a:r>
          </a:p>
        </p:txBody>
      </p:sp>
      <p:sp>
        <p:nvSpPr>
          <p:cNvPr id="7"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Validações do Quadrante</a:t>
            </a:r>
            <a:endParaRPr lang="pt-BR" sz="2400" kern="0" spc="5" dirty="0" smtClean="0"/>
          </a:p>
        </p:txBody>
      </p:sp>
    </p:spTree>
    <p:extLst>
      <p:ext uri="{BB962C8B-B14F-4D97-AF65-F5344CB8AC3E}">
        <p14:creationId xmlns:p14="http://schemas.microsoft.com/office/powerpoint/2010/main" val="12489432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56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smtClean="0"/>
              <a:t>Imprimir ou Exportar Quadrante</a:t>
            </a:r>
            <a:endParaRPr lang="pt-BR" sz="2400" kern="0" spc="5" dirty="0" smtClean="0"/>
          </a:p>
        </p:txBody>
      </p:sp>
      <p:sp>
        <p:nvSpPr>
          <p:cNvPr id="10" name="object 2"/>
          <p:cNvSpPr txBox="1"/>
          <p:nvPr/>
        </p:nvSpPr>
        <p:spPr>
          <a:xfrm>
            <a:off x="679450" y="1284954"/>
            <a:ext cx="18275024" cy="612347"/>
          </a:xfrm>
          <a:prstGeom prst="rect">
            <a:avLst/>
          </a:prstGeom>
        </p:spPr>
        <p:txBody>
          <a:bodyPr vert="horz" wrap="square" lIns="0" tIns="179705" rIns="0" bIns="0" rtlCol="0">
            <a:spAutoFit/>
          </a:bodyPr>
          <a:lstStyle/>
          <a:p>
            <a:r>
              <a:rPr lang="pt-BR" sz="2800" dirty="0" smtClean="0"/>
              <a:t>O Vigia permite imprimir ou exportar quadrante ao Excel. Os botões para estas ações estão no cabeçalho do quadrante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495" y="2225675"/>
            <a:ext cx="17874934" cy="323373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26442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57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a:t>Imprimir ou Exportar Quadrante</a:t>
            </a:r>
            <a:endParaRPr lang="pt-BR" sz="2400" kern="0" spc="5" dirty="0" smtClean="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endParaRPr lang="pt-BR" sz="2800" dirty="0"/>
          </a:p>
          <a:p>
            <a:endParaRPr lang="pt-BR" sz="2800" dirty="0"/>
          </a:p>
          <a:p>
            <a:endParaRPr lang="pt-BR" sz="2800" dirty="0" smtClean="0"/>
          </a:p>
        </p:txBody>
      </p:sp>
      <p:sp>
        <p:nvSpPr>
          <p:cNvPr id="8" name="object 2"/>
          <p:cNvSpPr txBox="1"/>
          <p:nvPr/>
        </p:nvSpPr>
        <p:spPr>
          <a:xfrm>
            <a:off x="368300" y="1284954"/>
            <a:ext cx="18275024" cy="612347"/>
          </a:xfrm>
          <a:prstGeom prst="rect">
            <a:avLst/>
          </a:prstGeom>
        </p:spPr>
        <p:txBody>
          <a:bodyPr vert="horz" wrap="square" lIns="0" tIns="179705" rIns="0" bIns="0" rtlCol="0">
            <a:spAutoFit/>
          </a:bodyPr>
          <a:lstStyle/>
          <a:p>
            <a:r>
              <a:rPr lang="pt-BR" sz="2800" dirty="0" smtClean="0"/>
              <a:t>Para exportar basta clicar no Botão “Exportar” selecionar a pasta destino e salvar.</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2261603"/>
            <a:ext cx="12496800" cy="757984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538106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58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Quadrantes – </a:t>
            </a:r>
            <a:r>
              <a:rPr lang="pt-BR" sz="2400" b="0" kern="0" spc="5" dirty="0"/>
              <a:t>Imprimir ou Exportar Quadrante</a:t>
            </a:r>
            <a:endParaRPr lang="pt-BR" sz="2400" kern="0" spc="5" dirty="0" smtClean="0"/>
          </a:p>
        </p:txBody>
      </p:sp>
      <p:sp>
        <p:nvSpPr>
          <p:cNvPr id="10" name="object 2"/>
          <p:cNvSpPr txBox="1"/>
          <p:nvPr/>
        </p:nvSpPr>
        <p:spPr>
          <a:xfrm>
            <a:off x="679450" y="1284954"/>
            <a:ext cx="18275024" cy="2335896"/>
          </a:xfrm>
          <a:prstGeom prst="rect">
            <a:avLst/>
          </a:prstGeom>
        </p:spPr>
        <p:txBody>
          <a:bodyPr vert="horz" wrap="square" lIns="0" tIns="179705" rIns="0" bIns="0" rtlCol="0">
            <a:spAutoFit/>
          </a:bodyPr>
          <a:lstStyle/>
          <a:p>
            <a:r>
              <a:rPr lang="pt-BR" sz="2800" dirty="0" smtClean="0"/>
              <a:t>Para imprimir o quadrante, basta clicar no botão “Imprimir” e em seguida selecionar a impressora desejada ou salvar em formato </a:t>
            </a:r>
            <a:r>
              <a:rPr lang="pt-BR" sz="2800" dirty="0" err="1" smtClean="0"/>
              <a:t>Xps</a:t>
            </a:r>
            <a:r>
              <a:rPr lang="pt-BR" sz="2800" dirty="0" smtClean="0"/>
              <a:t>.</a:t>
            </a:r>
          </a:p>
          <a:p>
            <a:endParaRPr lang="pt-BR" sz="2800" dirty="0"/>
          </a:p>
          <a:p>
            <a:endParaRPr lang="pt-BR" sz="2800" dirty="0"/>
          </a:p>
          <a:p>
            <a:endParaRPr lang="pt-BR" sz="2800" dirty="0" smtClean="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1232" y="2488830"/>
            <a:ext cx="13711459" cy="713422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91091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Planificação</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a:solidFill>
                  <a:schemeClr val="bg1"/>
                </a:solidFill>
              </a:rPr>
              <a:t>4</a:t>
            </a:r>
            <a:r>
              <a:rPr lang="en-US" sz="6600" kern="0" spc="-5" dirty="0" smtClean="0">
                <a:solidFill>
                  <a:schemeClr val="bg1"/>
                </a:solidFill>
              </a:rPr>
              <a:t>.</a:t>
            </a:r>
            <a:endParaRPr lang="en-US" sz="6600" kern="0" dirty="0">
              <a:solidFill>
                <a:schemeClr val="bg1"/>
              </a:solidFill>
            </a:endParaRPr>
          </a:p>
        </p:txBody>
      </p:sp>
    </p:spTree>
    <p:extLst>
      <p:ext uri="{BB962C8B-B14F-4D97-AF65-F5344CB8AC3E}">
        <p14:creationId xmlns:p14="http://schemas.microsoft.com/office/powerpoint/2010/main" val="292835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450" y="1284954"/>
            <a:ext cx="17819094" cy="1043234"/>
          </a:xfrm>
          <a:prstGeom prst="rect">
            <a:avLst/>
          </a:prstGeom>
        </p:spPr>
        <p:txBody>
          <a:bodyPr vert="horz" wrap="square" lIns="0" tIns="179705" rIns="0" bIns="0" rtlCol="0">
            <a:spAutoFit/>
          </a:bodyPr>
          <a:lstStyle/>
          <a:p>
            <a:r>
              <a:rPr lang="pt-BR" sz="2800" dirty="0" smtClean="0"/>
              <a:t>O Manual do Usuário do Vigia tem por objetivo explicar de forma didática e ao detalhe cada funcionalidade disponível no Sistema. </a:t>
            </a:r>
            <a:endParaRPr lang="pt-BR" sz="2800" dirty="0"/>
          </a:p>
        </p:txBody>
      </p:sp>
      <p:cxnSp>
        <p:nvCxnSpPr>
          <p:cNvPr id="10" name="Straight Connector 9"/>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21" name="Slide Number Placeholder 2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a:t>
            </a:fld>
            <a:endParaRPr lang="uk-UA" spc="10" dirty="0">
              <a:solidFill>
                <a:srgbClr val="4C4C4C"/>
              </a:solidFill>
            </a:endParaRPr>
          </a:p>
        </p:txBody>
      </p:sp>
      <p:sp>
        <p:nvSpPr>
          <p:cNvPr id="12" name="object 5"/>
          <p:cNvSpPr txBox="1">
            <a:spLocks/>
          </p:cNvSpPr>
          <p:nvPr/>
        </p:nvSpPr>
        <p:spPr>
          <a:xfrm>
            <a:off x="1136650" y="314651"/>
            <a:ext cx="71628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Introdução.</a:t>
            </a:r>
            <a:endParaRPr lang="pt-BR" sz="2400" b="0" kern="0" spc="10" dirty="0"/>
          </a:p>
        </p:txBody>
      </p:sp>
      <p:pic>
        <p:nvPicPr>
          <p:cNvPr id="8" name="Picture 3" descr="C:\Users\br09418121\Desktop\71537636-orange-manikin-with-notebook-and-mail-on-the-white-3d-illustration--Stock-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87" y="2606675"/>
            <a:ext cx="6859081" cy="4965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Planificação – </a:t>
            </a:r>
            <a:r>
              <a:rPr lang="pt-BR" sz="2400" b="0" kern="0" spc="5" dirty="0" smtClean="0"/>
              <a:t>Planificação Manual</a:t>
            </a:r>
            <a:endParaRPr lang="pt-BR" sz="2400" kern="0" spc="5" dirty="0" smtClean="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Para realizar a planificação Manual, basta selecionar as células do colaborador e linha que se deseja lançar um determinado turno, clicar com o botão direito do mouse em uma das células selecionadas, selecionar o turno desejado e em seguida salvar a informação.</a:t>
            </a: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162" y="2882232"/>
            <a:ext cx="14325600" cy="6221162"/>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object 2"/>
          <p:cNvSpPr txBox="1"/>
          <p:nvPr/>
        </p:nvSpPr>
        <p:spPr>
          <a:xfrm>
            <a:off x="914538" y="9084426"/>
            <a:ext cx="18275024" cy="1043234"/>
          </a:xfrm>
          <a:prstGeom prst="rect">
            <a:avLst/>
          </a:prstGeom>
        </p:spPr>
        <p:txBody>
          <a:bodyPr vert="horz" wrap="square" lIns="0" tIns="179705" rIns="0" bIns="0" rtlCol="0">
            <a:spAutoFit/>
          </a:bodyPr>
          <a:lstStyle/>
          <a:p>
            <a:pPr algn="just"/>
            <a:r>
              <a:rPr lang="pt-BR" sz="2800" dirty="0" smtClean="0"/>
              <a:t>É indicado ao usuário, utilizar o quadrante no horizonte em que seja possível visualizar as informações atuais do dos turnos e absenteísmos para que sirvam como parâmetro para a planificação.</a:t>
            </a:r>
          </a:p>
        </p:txBody>
      </p:sp>
    </p:spTree>
    <p:extLst>
      <p:ext uri="{BB962C8B-B14F-4D97-AF65-F5344CB8AC3E}">
        <p14:creationId xmlns:p14="http://schemas.microsoft.com/office/powerpoint/2010/main" val="10145935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Manutenção Diária</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a:solidFill>
                  <a:schemeClr val="bg1"/>
                </a:solidFill>
              </a:rPr>
              <a:t>5</a:t>
            </a:r>
            <a:r>
              <a:rPr lang="en-US" sz="6600" kern="0" spc="-5" dirty="0" smtClean="0">
                <a:solidFill>
                  <a:schemeClr val="bg1"/>
                </a:solidFill>
              </a:rPr>
              <a:t>.</a:t>
            </a:r>
            <a:endParaRPr lang="en-US" sz="6600" kern="0" dirty="0">
              <a:solidFill>
                <a:schemeClr val="bg1"/>
              </a:solidFill>
            </a:endParaRPr>
          </a:p>
        </p:txBody>
      </p:sp>
    </p:spTree>
    <p:extLst>
      <p:ext uri="{BB962C8B-B14F-4D97-AF65-F5344CB8AC3E}">
        <p14:creationId xmlns:p14="http://schemas.microsoft.com/office/powerpoint/2010/main" val="69815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
        <p:nvSpPr>
          <p:cNvPr id="10" name="object 2"/>
          <p:cNvSpPr txBox="1"/>
          <p:nvPr/>
        </p:nvSpPr>
        <p:spPr>
          <a:xfrm>
            <a:off x="679450" y="1284954"/>
            <a:ext cx="18275024" cy="1905009"/>
          </a:xfrm>
          <a:prstGeom prst="rect">
            <a:avLst/>
          </a:prstGeom>
        </p:spPr>
        <p:txBody>
          <a:bodyPr vert="horz" wrap="square" lIns="0" tIns="179705" rIns="0" bIns="0" rtlCol="0">
            <a:spAutoFit/>
          </a:bodyPr>
          <a:lstStyle/>
          <a:p>
            <a:pPr algn="just"/>
            <a:r>
              <a:rPr lang="pt-BR" sz="2800" dirty="0" smtClean="0"/>
              <a:t>Os turnos são quaisquer atividades criadas nos quadrantes do Vigia. Os turnos recebem nomenclatura  composta por dois ou três dígitos, sendo o primeiro uma letra e do segundo em diante a ordem de criação dentro do quadrante. A criação é automática  e não fixa. Se o turno tem mais de 50% da sua carga entre 06 e 18h, o turno começará com D (dia) caso tenha mais de 50% da sua carga entre 18 e 06h, o turno começara com a letra N (noite).</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404" y="3977925"/>
            <a:ext cx="17759116" cy="484102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999834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p:nvPr/>
        </p:nvPicPr>
        <p:blipFill rotWithShape="1">
          <a:blip r:embed="rId3"/>
          <a:srcRect r="32094"/>
          <a:stretch/>
        </p:blipFill>
        <p:spPr>
          <a:xfrm>
            <a:off x="1170390" y="3368892"/>
            <a:ext cx="13117882" cy="5389507"/>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Melhoria no Vigia, na qual o quadrante apresenta o histórico de turnos dos últimos 7 dias, para facilitar o processo de planificação e atualização diária. No caso de planificação de novo mês, apresenta os turnos do mês anterior.</a:t>
            </a:r>
          </a:p>
        </p:txBody>
      </p:sp>
      <p:pic>
        <p:nvPicPr>
          <p:cNvPr id="8" name="Imagen 6"/>
          <p:cNvPicPr/>
          <p:nvPr/>
        </p:nvPicPr>
        <p:blipFill rotWithShape="1">
          <a:blip r:embed="rId3"/>
          <a:srcRect l="47979"/>
          <a:stretch/>
        </p:blipFill>
        <p:spPr>
          <a:xfrm>
            <a:off x="11176923" y="5969101"/>
            <a:ext cx="8065573" cy="4372426"/>
          </a:xfrm>
          <a:prstGeom prst="rect">
            <a:avLst/>
          </a:prstGeom>
        </p:spPr>
      </p:pic>
      <p:sp>
        <p:nvSpPr>
          <p:cNvPr id="10" name="Seta em Curva para a Direita 9"/>
          <p:cNvSpPr/>
          <p:nvPr/>
        </p:nvSpPr>
        <p:spPr>
          <a:xfrm rot="15545769">
            <a:off x="12091569" y="4182535"/>
            <a:ext cx="2214509" cy="9565442"/>
          </a:xfrm>
          <a:prstGeom prst="curvedRightArrow">
            <a:avLst>
              <a:gd name="adj1" fmla="val 25000"/>
              <a:gd name="adj2" fmla="val 50000"/>
              <a:gd name="adj3" fmla="val 31674"/>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endParaRPr lang="pt-BR">
              <a:solidFill>
                <a:schemeClr val="tx1"/>
              </a:solidFill>
            </a:endParaRPr>
          </a:p>
        </p:txBody>
      </p:sp>
      <p:sp>
        <p:nvSpPr>
          <p:cNvPr id="11" name="Arredondar Retângulo em um Canto Diagonal 10"/>
          <p:cNvSpPr/>
          <p:nvPr/>
        </p:nvSpPr>
        <p:spPr>
          <a:xfrm>
            <a:off x="3757553" y="7588985"/>
            <a:ext cx="5049956" cy="2752542"/>
          </a:xfrm>
          <a:prstGeom prst="round2DiagRect">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r>
              <a:rPr lang="pt-BR" dirty="0" smtClean="0"/>
              <a:t>O turno N1 é apresentado (mesmo não estando no atual filtro) por tratar-se de histórico dos últimos 7 dias.</a:t>
            </a:r>
            <a:endParaRPr lang="pt-BR" dirty="0"/>
          </a:p>
        </p:txBody>
      </p:sp>
      <p:sp>
        <p:nvSpPr>
          <p:cNvPr id="12" name="object 5"/>
          <p:cNvSpPr txBox="1">
            <a:spLocks/>
          </p:cNvSpPr>
          <p:nvPr/>
        </p:nvSpPr>
        <p:spPr>
          <a:xfrm>
            <a:off x="1136650" y="6979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(Histórico)</a:t>
            </a:r>
          </a:p>
        </p:txBody>
      </p:sp>
    </p:spTree>
    <p:extLst>
      <p:ext uri="{BB962C8B-B14F-4D97-AF65-F5344CB8AC3E}">
        <p14:creationId xmlns:p14="http://schemas.microsoft.com/office/powerpoint/2010/main" val="20134027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64</a:t>
            </a:fld>
            <a:endParaRPr lang="uk-UA" spc="10" dirty="0">
              <a:solidFill>
                <a:srgbClr val="4C4C4C"/>
              </a:solidFill>
            </a:endParaRPr>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r>
              <a:rPr lang="pt-BR" sz="2800" dirty="0" smtClean="0"/>
              <a:t>Para criar um turno, basta selecionar as células desejadas clicar com o botão direito do mouse em cima de uma das células selecionadas passar o cursor do mouse em cima da opção “Alterar turno do colaborador”.</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385" y="2911475"/>
            <a:ext cx="17505329" cy="65532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Tree>
    <p:extLst>
      <p:ext uri="{BB962C8B-B14F-4D97-AF65-F5344CB8AC3E}">
        <p14:creationId xmlns:p14="http://schemas.microsoft.com/office/powerpoint/2010/main" val="5732259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65</a:t>
            </a:fld>
            <a:endParaRPr lang="uk-UA" spc="10" dirty="0">
              <a:solidFill>
                <a:srgbClr val="4C4C4C"/>
              </a:solidFill>
            </a:endParaRPr>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Caso queira utilizar um turno que já existe dentro do quadrante, basta seleciona-lo e o Vigia já apresentara a descrição sobre as células selecionadas e caso queira criar um novo turno, basta clicar na opção “&lt;Outro&gt;”, e o Vigia abrirá uma tela de criação de horário</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199" y="3292475"/>
            <a:ext cx="16873702" cy="532447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Tree>
    <p:extLst>
      <p:ext uri="{BB962C8B-B14F-4D97-AF65-F5344CB8AC3E}">
        <p14:creationId xmlns:p14="http://schemas.microsoft.com/office/powerpoint/2010/main" val="17409618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66</a:t>
            </a:fld>
            <a:endParaRPr lang="uk-UA" spc="10" dirty="0">
              <a:solidFill>
                <a:srgbClr val="4C4C4C"/>
              </a:solidFill>
            </a:endParaRPr>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Para apagar um turnos basta seleciona-lo, clicar com o botão direito do mouse e selecionar a opção apagar célula e em seguida apagar turno</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2530475"/>
            <a:ext cx="8763000" cy="5264464"/>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914538" y="8626475"/>
            <a:ext cx="18275024" cy="612347"/>
          </a:xfrm>
          <a:prstGeom prst="rect">
            <a:avLst/>
          </a:prstGeom>
        </p:spPr>
        <p:txBody>
          <a:bodyPr vert="horz" wrap="square" lIns="0" tIns="179705" rIns="0" bIns="0" rtlCol="0">
            <a:spAutoFit/>
          </a:bodyPr>
          <a:lstStyle/>
          <a:p>
            <a:pPr algn="just"/>
            <a:r>
              <a:rPr lang="pt-BR" sz="2800" dirty="0" smtClean="0"/>
              <a:t>Outra forma é selecionar o turno deseja e clicar no botão delete do teclado.</a:t>
            </a:r>
          </a:p>
        </p:txBody>
      </p:sp>
      <p:sp>
        <p:nvSpPr>
          <p:cNvPr id="13"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Tree>
    <p:extLst>
      <p:ext uri="{BB962C8B-B14F-4D97-AF65-F5344CB8AC3E}">
        <p14:creationId xmlns:p14="http://schemas.microsoft.com/office/powerpoint/2010/main" val="2042277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edondar Retângulo em um Canto Diagonal 12"/>
          <p:cNvSpPr/>
          <p:nvPr/>
        </p:nvSpPr>
        <p:spPr>
          <a:xfrm>
            <a:off x="7586979" y="9286620"/>
            <a:ext cx="5049956" cy="955858"/>
          </a:xfrm>
          <a:prstGeom prst="round2DiagRect">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r>
              <a:rPr lang="pt-BR" dirty="0" smtClean="0"/>
              <a:t>Selecionar a célula + Delete</a:t>
            </a:r>
            <a:endParaRPr lang="pt-BR" i="1" dirty="0"/>
          </a:p>
        </p:txBody>
      </p:sp>
      <p:pic>
        <p:nvPicPr>
          <p:cNvPr id="3" name="Imagem 2"/>
          <p:cNvPicPr>
            <a:picLocks noChangeAspect="1"/>
          </p:cNvPicPr>
          <p:nvPr/>
        </p:nvPicPr>
        <p:blipFill>
          <a:blip r:embed="rId3"/>
          <a:stretch>
            <a:fillRect/>
          </a:stretch>
        </p:blipFill>
        <p:spPr>
          <a:xfrm>
            <a:off x="4030441" y="3331428"/>
            <a:ext cx="11514340" cy="5561220"/>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583144"/>
          </a:xfrm>
          <a:prstGeom prst="rect">
            <a:avLst/>
          </a:prstGeom>
        </p:spPr>
        <p:txBody>
          <a:bodyPr wrap="square" lIns="150785" tIns="75392" rIns="150785" bIns="75392">
            <a:spAutoFit/>
          </a:bodyPr>
          <a:lstStyle/>
          <a:p>
            <a:pPr marL="471202">
              <a:spcBef>
                <a:spcPts val="989"/>
              </a:spcBef>
            </a:pPr>
            <a:r>
              <a:rPr lang="pt-BR" sz="2800" dirty="0"/>
              <a:t>Melhoria na qual, semelhante ao recurso para lançamento de turnos, </a:t>
            </a:r>
            <a:r>
              <a:rPr lang="pt-BR" sz="2800" dirty="0" smtClean="0"/>
              <a:t>permite apagar o turno, selecionando a célula + delete.</a:t>
            </a:r>
            <a:endParaRPr lang="pt-BR" sz="2800" dirty="0"/>
          </a:p>
        </p:txBody>
      </p:sp>
      <p:sp>
        <p:nvSpPr>
          <p:cNvPr id="10" name="object 5"/>
          <p:cNvSpPr txBox="1">
            <a:spLocks/>
          </p:cNvSpPr>
          <p:nvPr/>
        </p:nvSpPr>
        <p:spPr>
          <a:xfrm>
            <a:off x="1136650" y="9265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Tree>
    <p:extLst>
      <p:ext uri="{BB962C8B-B14F-4D97-AF65-F5344CB8AC3E}">
        <p14:creationId xmlns:p14="http://schemas.microsoft.com/office/powerpoint/2010/main" val="35463595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68</a:t>
            </a:fld>
            <a:endParaRPr lang="uk-UA" spc="10" dirty="0">
              <a:solidFill>
                <a:srgbClr val="4C4C4C"/>
              </a:solidFill>
            </a:endParaRPr>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Caso o usuário queira criar um turno selecionando uma célula do colaborador e não da linha comercial, o Vigia obrigatoriamente apresentará uma tela para a seleção da linha desejada:</a:t>
            </a:r>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2530475"/>
            <a:ext cx="16511362" cy="352391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679450" y="6492875"/>
            <a:ext cx="18275024" cy="612347"/>
          </a:xfrm>
          <a:prstGeom prst="rect">
            <a:avLst/>
          </a:prstGeom>
        </p:spPr>
        <p:txBody>
          <a:bodyPr vert="horz" wrap="square" lIns="0" tIns="179705" rIns="0" bIns="0" rtlCol="0">
            <a:spAutoFit/>
          </a:bodyPr>
          <a:lstStyle/>
          <a:p>
            <a:r>
              <a:rPr lang="pt-BR" sz="2800" b="1" dirty="0" smtClean="0"/>
              <a:t>Importante: </a:t>
            </a:r>
            <a:r>
              <a:rPr lang="pt-BR" sz="2800" dirty="0" smtClean="0"/>
              <a:t>Caso o quadrante possua apenas 1 linha, o Vigia não solicitará a seleção da linha desejada</a:t>
            </a:r>
          </a:p>
        </p:txBody>
      </p:sp>
      <p:sp>
        <p:nvSpPr>
          <p:cNvPr id="2" name="Retângulo 1"/>
          <p:cNvSpPr/>
          <p:nvPr/>
        </p:nvSpPr>
        <p:spPr>
          <a:xfrm>
            <a:off x="6546850" y="3063875"/>
            <a:ext cx="685800" cy="838200"/>
          </a:xfrm>
          <a:prstGeom prst="rect">
            <a:avLst/>
          </a:prstGeom>
          <a:noFill/>
          <a:ln>
            <a:solidFill>
              <a:srgbClr val="FF00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Lançamento de Horas (Turno)</a:t>
            </a:r>
          </a:p>
        </p:txBody>
      </p:sp>
    </p:spTree>
    <p:extLst>
      <p:ext uri="{BB962C8B-B14F-4D97-AF65-F5344CB8AC3E}">
        <p14:creationId xmlns:p14="http://schemas.microsoft.com/office/powerpoint/2010/main" val="588818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69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kern="0" spc="5" dirty="0" smtClean="0"/>
              <a:t>– </a:t>
            </a:r>
            <a:r>
              <a:rPr lang="pt-BR" sz="2400" b="0" kern="0" spc="5" dirty="0" smtClean="0"/>
              <a:t>Motivo de Hora Extra FT </a:t>
            </a:r>
            <a:endParaRPr lang="pt-BR" sz="2400" kern="0" spc="5" dirty="0" smtClean="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Toda Folga trabalhada deve ser justificada com um motivo específico. Ao clicar com o botão direto do mouse e passar o cursor em cima da opção “Motivo </a:t>
            </a:r>
            <a:r>
              <a:rPr lang="pt-BR" sz="2800" dirty="0" err="1" smtClean="0"/>
              <a:t>incurrido</a:t>
            </a:r>
            <a:r>
              <a:rPr lang="pt-BR" sz="2800" dirty="0" smtClean="0"/>
              <a:t>/planificado” o Vigia apresentará o horários disponíveis para justificar  e em seguida a lista de motivos possíveis.</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206" y="3292475"/>
            <a:ext cx="17433687" cy="554355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51658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Itens Gerais</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a:solidFill>
                  <a:schemeClr val="bg1"/>
                </a:solidFill>
              </a:rPr>
              <a:t>1</a:t>
            </a:r>
            <a:r>
              <a:rPr lang="en-US" sz="6600" kern="0" spc="-5" dirty="0" smtClean="0">
                <a:solidFill>
                  <a:schemeClr val="bg1"/>
                </a:solidFill>
              </a:rPr>
              <a:t>.</a:t>
            </a:r>
            <a:endParaRPr lang="en-US" sz="6600" kern="0" dirty="0">
              <a:solidFill>
                <a:schemeClr val="bg1"/>
              </a:solidFill>
            </a:endParaRPr>
          </a:p>
        </p:txBody>
      </p:sp>
    </p:spTree>
    <p:extLst>
      <p:ext uri="{BB962C8B-B14F-4D97-AF65-F5344CB8AC3E}">
        <p14:creationId xmlns:p14="http://schemas.microsoft.com/office/powerpoint/2010/main" val="40164524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4"/>
          <p:cNvPicPr/>
          <p:nvPr/>
        </p:nvPicPr>
        <p:blipFill>
          <a:blip r:embed="rId3"/>
          <a:stretch>
            <a:fillRect/>
          </a:stretch>
        </p:blipFill>
        <p:spPr>
          <a:xfrm>
            <a:off x="1170390" y="3368898"/>
            <a:ext cx="14666464" cy="6979780"/>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recurso onde Vigia permite a utilização do motivo 12 (treinamento) apenas em linhas de treinamento, o que coíbe lançamentos incorretos, retrabalho e/ou consequente distorção nos indicadores de horas.</a:t>
            </a:r>
          </a:p>
        </p:txBody>
      </p:sp>
      <p:sp>
        <p:nvSpPr>
          <p:cNvPr id="7" name="object 5"/>
          <p:cNvSpPr txBox="1">
            <a:spLocks/>
          </p:cNvSpPr>
          <p:nvPr/>
        </p:nvSpPr>
        <p:spPr>
          <a:xfrm>
            <a:off x="1136650" y="7741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kern="0" spc="5" dirty="0" smtClean="0"/>
              <a:t>– </a:t>
            </a:r>
            <a:r>
              <a:rPr lang="pt-BR" sz="2400" b="0" kern="0" spc="5" dirty="0" smtClean="0"/>
              <a:t>Motivo de Hora Extra FT </a:t>
            </a:r>
            <a:endParaRPr lang="pt-BR" sz="2400" kern="0" spc="5" dirty="0" smtClean="0"/>
          </a:p>
        </p:txBody>
      </p:sp>
    </p:spTree>
    <p:extLst>
      <p:ext uri="{BB962C8B-B14F-4D97-AF65-F5344CB8AC3E}">
        <p14:creationId xmlns:p14="http://schemas.microsoft.com/office/powerpoint/2010/main" val="31465950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kern="0" spc="5" dirty="0" smtClean="0"/>
              <a:t>– </a:t>
            </a:r>
            <a:r>
              <a:rPr lang="pt-BR" sz="2400" b="0" kern="0" spc="5" dirty="0" smtClean="0"/>
              <a:t>Lançamento de Absenteísmo </a:t>
            </a:r>
            <a:endParaRPr lang="pt-BR" sz="2400" kern="0" spc="5" dirty="0" smtClean="0"/>
          </a:p>
        </p:txBody>
      </p:sp>
      <p:sp>
        <p:nvSpPr>
          <p:cNvPr id="10" name="object 2"/>
          <p:cNvSpPr txBox="1"/>
          <p:nvPr/>
        </p:nvSpPr>
        <p:spPr>
          <a:xfrm>
            <a:off x="679450" y="1284954"/>
            <a:ext cx="18275024" cy="612347"/>
          </a:xfrm>
          <a:prstGeom prst="rect">
            <a:avLst/>
          </a:prstGeom>
        </p:spPr>
        <p:txBody>
          <a:bodyPr vert="horz" wrap="square" lIns="0" tIns="179705" rIns="0" bIns="0" rtlCol="0">
            <a:spAutoFit/>
          </a:bodyPr>
          <a:lstStyle/>
          <a:p>
            <a:pPr algn="just"/>
            <a:r>
              <a:rPr lang="pt-BR" sz="2800" dirty="0" smtClean="0"/>
              <a:t>Na tela do quadrante o Vigia permite lançar apenas absenteísmo operacionais como: Faltas, Folgas, Reciclagem e etc.</a:t>
            </a:r>
          </a:p>
        </p:txBody>
      </p:sp>
      <p:sp>
        <p:nvSpPr>
          <p:cNvPr id="8" name="object 2"/>
          <p:cNvSpPr txBox="1"/>
          <p:nvPr/>
        </p:nvSpPr>
        <p:spPr>
          <a:xfrm>
            <a:off x="914538" y="8093075"/>
            <a:ext cx="18275024" cy="1474121"/>
          </a:xfrm>
          <a:prstGeom prst="rect">
            <a:avLst/>
          </a:prstGeom>
        </p:spPr>
        <p:txBody>
          <a:bodyPr vert="horz" wrap="square" lIns="0" tIns="179705" rIns="0" bIns="0" rtlCol="0">
            <a:spAutoFit/>
          </a:bodyPr>
          <a:lstStyle/>
          <a:p>
            <a:r>
              <a:rPr lang="pt-BR" sz="2800" dirty="0" smtClean="0"/>
              <a:t>O absenteísmo só pode se lançado na célula do colaborado. O usuário não conseguirá realizar um lançamento na célula de uma linha</a:t>
            </a:r>
            <a:endParaRPr lang="pt-BR" sz="2800" dirty="0"/>
          </a:p>
          <a:p>
            <a:endParaRPr lang="pt-BR" sz="2800" dirty="0" smtClean="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405" y="2378075"/>
            <a:ext cx="15077114" cy="556144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2305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edondar Retângulo em um Canto Diagonal 12"/>
          <p:cNvSpPr/>
          <p:nvPr/>
        </p:nvSpPr>
        <p:spPr>
          <a:xfrm>
            <a:off x="4737655" y="9286620"/>
            <a:ext cx="5049956" cy="955858"/>
          </a:xfrm>
          <a:prstGeom prst="round2DiagRect">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r>
              <a:rPr lang="pt-BR" dirty="0" smtClean="0"/>
              <a:t>F (falta) + </a:t>
            </a:r>
            <a:r>
              <a:rPr lang="pt-BR" i="1" dirty="0" smtClean="0"/>
              <a:t>enter</a:t>
            </a:r>
            <a:endParaRPr lang="pt-BR" i="1" dirty="0"/>
          </a:p>
        </p:txBody>
      </p:sp>
      <p:pic>
        <p:nvPicPr>
          <p:cNvPr id="3" name="Imagem 2"/>
          <p:cNvPicPr>
            <a:picLocks noChangeAspect="1"/>
          </p:cNvPicPr>
          <p:nvPr/>
        </p:nvPicPr>
        <p:blipFill>
          <a:blip r:embed="rId3"/>
          <a:stretch>
            <a:fillRect/>
          </a:stretch>
        </p:blipFill>
        <p:spPr>
          <a:xfrm>
            <a:off x="1170391" y="3368893"/>
            <a:ext cx="11514340" cy="5561220"/>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Melhoria na qual, semelhante ao recurso para lançamento de turnos, permite o lançamento direto de absenteísmos ao digitar o código do mesmo e utilizar tecla </a:t>
            </a:r>
            <a:r>
              <a:rPr lang="pt-BR" sz="2800" i="1" dirty="0"/>
              <a:t>enter</a:t>
            </a:r>
            <a:r>
              <a:rPr lang="pt-BR" sz="2800" dirty="0"/>
              <a:t>.</a:t>
            </a:r>
          </a:p>
        </p:txBody>
      </p:sp>
      <p:pic>
        <p:nvPicPr>
          <p:cNvPr id="6" name="Imagem 5"/>
          <p:cNvPicPr>
            <a:picLocks noChangeAspect="1"/>
          </p:cNvPicPr>
          <p:nvPr/>
        </p:nvPicPr>
        <p:blipFill>
          <a:blip r:embed="rId5"/>
          <a:stretch>
            <a:fillRect/>
          </a:stretch>
        </p:blipFill>
        <p:spPr>
          <a:xfrm>
            <a:off x="10315317" y="5249535"/>
            <a:ext cx="9032755" cy="5091991"/>
          </a:xfrm>
          <a:prstGeom prst="rect">
            <a:avLst/>
          </a:prstGeom>
        </p:spPr>
      </p:pic>
      <p:sp>
        <p:nvSpPr>
          <p:cNvPr id="12" name="Seta em Curva para a Direita 11"/>
          <p:cNvSpPr/>
          <p:nvPr/>
        </p:nvSpPr>
        <p:spPr>
          <a:xfrm rot="16918878">
            <a:off x="11642977" y="4826155"/>
            <a:ext cx="1453883" cy="9161139"/>
          </a:xfrm>
          <a:prstGeom prst="curvedRightArrow">
            <a:avLst>
              <a:gd name="adj1" fmla="val 25000"/>
              <a:gd name="adj2" fmla="val 50000"/>
              <a:gd name="adj3" fmla="val 31674"/>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endParaRPr lang="pt-BR">
              <a:solidFill>
                <a:schemeClr val="tx1"/>
              </a:solidFill>
            </a:endParaRPr>
          </a:p>
        </p:txBody>
      </p:sp>
      <p:sp>
        <p:nvSpPr>
          <p:cNvPr id="10" name="object 5"/>
          <p:cNvSpPr txBox="1">
            <a:spLocks/>
          </p:cNvSpPr>
          <p:nvPr/>
        </p:nvSpPr>
        <p:spPr>
          <a:xfrm>
            <a:off x="1136650" y="1002754"/>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kern="0" spc="5" dirty="0" smtClean="0"/>
              <a:t>– </a:t>
            </a:r>
            <a:r>
              <a:rPr lang="pt-BR" sz="2400" b="0" kern="0" spc="5" dirty="0" smtClean="0"/>
              <a:t>Lançamento de Absenteísmo </a:t>
            </a:r>
            <a:endParaRPr lang="pt-BR" sz="2400" kern="0" spc="5" dirty="0" smtClean="0"/>
          </a:p>
        </p:txBody>
      </p:sp>
    </p:spTree>
    <p:extLst>
      <p:ext uri="{BB962C8B-B14F-4D97-AF65-F5344CB8AC3E}">
        <p14:creationId xmlns:p14="http://schemas.microsoft.com/office/powerpoint/2010/main" val="4252449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smtClean="0"/>
              <a:t>Validações de Absenteísmo</a:t>
            </a:r>
            <a:endParaRPr lang="pt-BR" sz="2400" kern="0" spc="5" dirty="0" smtClean="0"/>
          </a:p>
        </p:txBody>
      </p:sp>
      <p:sp>
        <p:nvSpPr>
          <p:cNvPr id="10" name="object 2"/>
          <p:cNvSpPr txBox="1"/>
          <p:nvPr/>
        </p:nvSpPr>
        <p:spPr>
          <a:xfrm>
            <a:off x="679450" y="1284954"/>
            <a:ext cx="18275024" cy="2766783"/>
          </a:xfrm>
          <a:prstGeom prst="rect">
            <a:avLst/>
          </a:prstGeom>
        </p:spPr>
        <p:txBody>
          <a:bodyPr vert="horz" wrap="square" lIns="0" tIns="179705" rIns="0" bIns="0" rtlCol="0">
            <a:spAutoFit/>
          </a:bodyPr>
          <a:lstStyle/>
          <a:p>
            <a:r>
              <a:rPr lang="pt-BR" sz="2800" dirty="0" smtClean="0"/>
              <a:t>O Vigia valida alguns absenteísmos antes de salvar a informação e informa ao usuário as divergências, por exemplo:</a:t>
            </a:r>
          </a:p>
          <a:p>
            <a:pPr algn="just"/>
            <a:endParaRPr lang="pt-BR" sz="2800" dirty="0"/>
          </a:p>
          <a:p>
            <a:pPr marL="514350" indent="-514350">
              <a:buFont typeface="+mj-lt"/>
              <a:buAutoNum type="arabicPeriod"/>
            </a:pPr>
            <a:r>
              <a:rPr lang="pt-BR" sz="2800" dirty="0" smtClean="0"/>
              <a:t>Folga Bombeiro só podo ser lançado para Bombeiro;</a:t>
            </a:r>
          </a:p>
          <a:p>
            <a:pPr marL="514350" indent="-514350">
              <a:buFont typeface="+mj-lt"/>
              <a:buAutoNum type="arabicPeriod"/>
            </a:pPr>
            <a:r>
              <a:rPr lang="pt-BR" sz="2800" dirty="0" smtClean="0"/>
              <a:t>Folga Feriado só pode se lançado em dias de feriado que estejam cadastrados no Vigia;</a:t>
            </a:r>
          </a:p>
          <a:p>
            <a:pPr marL="514350" indent="-514350">
              <a:buFont typeface="+mj-lt"/>
              <a:buAutoNum type="arabicPeriod"/>
            </a:pPr>
            <a:r>
              <a:rPr lang="pt-BR" sz="2800" dirty="0" smtClean="0"/>
              <a:t>Folga Domingo só pode ser lançado em dias de domingo;</a:t>
            </a:r>
          </a:p>
          <a:p>
            <a:pPr marL="514350" indent="-514350">
              <a:buFont typeface="+mj-lt"/>
              <a:buAutoNum type="arabicPeriod"/>
            </a:pPr>
            <a:endParaRPr lang="pt-BR" sz="2800" dirty="0"/>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27" y="4283075"/>
            <a:ext cx="17816670" cy="43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820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kern="0" spc="5" dirty="0" smtClean="0"/>
              <a:t>– </a:t>
            </a:r>
            <a:r>
              <a:rPr lang="pt-BR" sz="2400" b="0" kern="0" spc="5" dirty="0" smtClean="0"/>
              <a:t>Solicitação de Férias</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A solicitação de férias é realizada pelo quadrante. Ao lançar e salvar um Solicitação de férias no quadrante, o Vigia envia a solicitação a Meta 4 para aprovação. Quando o RH aprova a solicitação a sigla SF é substituída por FE dentro do quadrante.</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356" y="2530476"/>
            <a:ext cx="17798494" cy="6102714"/>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62882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smtClean="0"/>
              <a:t>Conflitos de Absenteísmo</a:t>
            </a:r>
            <a:endParaRPr lang="pt-BR" sz="2400" kern="0" spc="5" dirty="0" smtClean="0"/>
          </a:p>
        </p:txBody>
      </p:sp>
      <p:sp>
        <p:nvSpPr>
          <p:cNvPr id="10" name="object 2"/>
          <p:cNvSpPr txBox="1"/>
          <p:nvPr/>
        </p:nvSpPr>
        <p:spPr>
          <a:xfrm>
            <a:off x="679450" y="1284954"/>
            <a:ext cx="18275024" cy="2766783"/>
          </a:xfrm>
          <a:prstGeom prst="rect">
            <a:avLst/>
          </a:prstGeom>
        </p:spPr>
        <p:txBody>
          <a:bodyPr vert="horz" wrap="square" lIns="0" tIns="179705" rIns="0" bIns="0" rtlCol="0">
            <a:spAutoFit/>
          </a:bodyPr>
          <a:lstStyle/>
          <a:p>
            <a:pPr algn="just"/>
            <a:r>
              <a:rPr lang="pt-BR" sz="2800" dirty="0" smtClean="0"/>
              <a:t>Quando chegam absenteísmos do Meta 4 por integração o Vigia faz algumas validações e apresenta ou não conflitos. Antes do absenteísmo legal refletir na tela o Vigia analisa a compatibilidade da ausência com a informação contida na célula. Qualquer absenteísmo que chega do RH encontra Absenteísmos compatíveis (Verificar tela de compatibilidade), ou célula vazia o Vigia não apresenta conflito e não demanda nenhuma ação para o usuário. No entanto quando o absenteísmo chega por integração e encontra absenteísmos não compatíveis ou turnos de horas, o Vigia destaca a respectiva célula com uma seta vermelha no canto superior direito.</a:t>
            </a:r>
          </a:p>
        </p:txBody>
      </p:sp>
      <p:pic>
        <p:nvPicPr>
          <p:cNvPr id="8" name="Imagem 7"/>
          <p:cNvPicPr/>
          <p:nvPr/>
        </p:nvPicPr>
        <p:blipFill>
          <a:blip r:embed="rId4"/>
          <a:stretch>
            <a:fillRect/>
          </a:stretch>
        </p:blipFill>
        <p:spPr>
          <a:xfrm>
            <a:off x="1292726" y="4079644"/>
            <a:ext cx="17449800" cy="4959033"/>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9" name="object 2"/>
          <p:cNvSpPr txBox="1"/>
          <p:nvPr/>
        </p:nvSpPr>
        <p:spPr>
          <a:xfrm>
            <a:off x="914538" y="9038677"/>
            <a:ext cx="18275024" cy="1043234"/>
          </a:xfrm>
          <a:prstGeom prst="rect">
            <a:avLst/>
          </a:prstGeom>
        </p:spPr>
        <p:txBody>
          <a:bodyPr vert="horz" wrap="square" lIns="0" tIns="179705" rIns="0" bIns="0" rtlCol="0">
            <a:spAutoFit/>
          </a:bodyPr>
          <a:lstStyle/>
          <a:p>
            <a:pPr algn="just"/>
            <a:r>
              <a:rPr lang="pt-BR" sz="2800" dirty="0" smtClean="0"/>
              <a:t>Para resolver um conflito dentro do quadrante apagando o turno ou absenteísmo lançado de forma incorreta. Caso o erro esteja no absenteísmo que chegou por integração o usuário devera contatar a área responsável para que corrija a informação</a:t>
            </a:r>
          </a:p>
        </p:txBody>
      </p:sp>
    </p:spTree>
    <p:extLst>
      <p:ext uri="{BB962C8B-B14F-4D97-AF65-F5344CB8AC3E}">
        <p14:creationId xmlns:p14="http://schemas.microsoft.com/office/powerpoint/2010/main" val="9339673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Conflitos</a:t>
            </a:r>
            <a:endParaRPr lang="pt-BR" sz="2400" kern="0" spc="5" dirty="0"/>
          </a:p>
        </p:txBody>
      </p:sp>
      <p:sp>
        <p:nvSpPr>
          <p:cNvPr id="10" name="object 2"/>
          <p:cNvSpPr txBox="1"/>
          <p:nvPr/>
        </p:nvSpPr>
        <p:spPr>
          <a:xfrm>
            <a:off x="679450" y="1158875"/>
            <a:ext cx="18275024" cy="1905009"/>
          </a:xfrm>
          <a:prstGeom prst="rect">
            <a:avLst/>
          </a:prstGeom>
        </p:spPr>
        <p:txBody>
          <a:bodyPr vert="horz" wrap="square" lIns="0" tIns="179705" rIns="0" bIns="0" rtlCol="0">
            <a:spAutoFit/>
          </a:bodyPr>
          <a:lstStyle/>
          <a:p>
            <a:pPr algn="just"/>
            <a:r>
              <a:rPr lang="pt-BR" sz="2800" dirty="0" smtClean="0"/>
              <a:t>A tela de controle de conflitos pode ser acessada pelo item </a:t>
            </a:r>
            <a:r>
              <a:rPr lang="pt-BR" sz="2800" b="1" dirty="0" smtClean="0"/>
              <a:t>05. Controle de Delegação &gt;&gt; Controle Mão de Obra &gt;&gt; Controle de conflitos. </a:t>
            </a:r>
            <a:r>
              <a:rPr lang="pt-BR" sz="2800" dirty="0" smtClean="0"/>
              <a:t>A tela apresenta opções de filtro de busca como, Estrutura Prosegur, Estrutura Cliente, Data da Informação, Empresa e Colaborador. O Item “Tipo Sincronização” deve estar sempre na opção “Conflitos”. Despois de selecionar os filtros desejados o usuário deve selecionar o botão filtrar. O resultado aparecerá logo em seguida na parte inferior da tela.</a:t>
            </a:r>
            <a:endParaRPr lang="pt-BR" sz="2800" b="1" dirty="0" smtClean="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711" y="3225891"/>
            <a:ext cx="15052501" cy="6798970"/>
          </a:xfrm>
          <a:prstGeom prst="rect">
            <a:avLst/>
          </a:prstGeom>
          <a:ln w="9525">
            <a:solidFill>
              <a:schemeClr val="bg1">
                <a:lumMod val="8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156929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Gestão de Absenteísmos</a:t>
            </a:r>
            <a:endParaRPr lang="pt-BR" sz="2400" kern="0" spc="5" dirty="0" smtClean="0"/>
          </a:p>
        </p:txBody>
      </p:sp>
      <p:sp>
        <p:nvSpPr>
          <p:cNvPr id="10" name="object 2"/>
          <p:cNvSpPr txBox="1"/>
          <p:nvPr/>
        </p:nvSpPr>
        <p:spPr>
          <a:xfrm>
            <a:off x="679450" y="1284954"/>
            <a:ext cx="18275024" cy="612347"/>
          </a:xfrm>
          <a:prstGeom prst="rect">
            <a:avLst/>
          </a:prstGeom>
        </p:spPr>
        <p:txBody>
          <a:bodyPr vert="horz" wrap="square" lIns="0" tIns="179705" rIns="0" bIns="0" rtlCol="0">
            <a:spAutoFit/>
          </a:bodyPr>
          <a:lstStyle/>
          <a:p>
            <a:pPr algn="just"/>
            <a:r>
              <a:rPr lang="pt-BR" sz="2800" dirty="0" smtClean="0"/>
              <a:t>Na tela de Gestão de Absenteísmo é possível consultar, inserir, modificar e apagar absenteísmos dos para os colaboradores. </a:t>
            </a: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1" y="2401888"/>
            <a:ext cx="13944600"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430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a:t>Gestão de Absenteísmos</a:t>
            </a:r>
            <a:endParaRPr lang="pt-BR" sz="2400" kern="0" spc="5" dirty="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Para inserir um absenteísmo para um colaborador, é necessário clicar no botão “NOVO”. A tela “Manutenção Absenteísmo Colaborador será aberta”. Usuário deve informar qual absenteísmo deseja lança, informar os colaboradores e a data. Em seguida deve clicar no botão “salvar”.</a:t>
            </a:r>
          </a:p>
        </p:txBody>
      </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380" y="3063875"/>
            <a:ext cx="14813163" cy="6929437"/>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399430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79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a:t>Gestão de Absenteísmos</a:t>
            </a:r>
            <a:endParaRPr lang="pt-BR" sz="2400" kern="0" spc="5" dirty="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Para eliminar  um absenteísmo é necessário buscar a informação que se deseja através dos filtros de busca, selecionar o resultado desejado e clicar  no botão “Eliminar”. </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2673350"/>
            <a:ext cx="13011150" cy="596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bject 2"/>
          <p:cNvSpPr txBox="1"/>
          <p:nvPr/>
        </p:nvSpPr>
        <p:spPr>
          <a:xfrm>
            <a:off x="689142" y="8804524"/>
            <a:ext cx="18275024" cy="612347"/>
          </a:xfrm>
          <a:prstGeom prst="rect">
            <a:avLst/>
          </a:prstGeom>
        </p:spPr>
        <p:txBody>
          <a:bodyPr vert="horz" wrap="square" lIns="0" tIns="179705" rIns="0" bIns="0" rtlCol="0">
            <a:spAutoFit/>
          </a:bodyPr>
          <a:lstStyle/>
          <a:p>
            <a:pPr algn="just"/>
            <a:r>
              <a:rPr lang="pt-BR" sz="2800" dirty="0" err="1" smtClean="0"/>
              <a:t>Obs</a:t>
            </a:r>
            <a:r>
              <a:rPr lang="pt-BR" sz="2800" dirty="0" smtClean="0"/>
              <a:t>: Nesta tela o Vigia não permite apagar absenteísmos em período fechado.</a:t>
            </a:r>
          </a:p>
        </p:txBody>
      </p:sp>
    </p:spTree>
    <p:extLst>
      <p:ext uri="{BB962C8B-B14F-4D97-AF65-F5344CB8AC3E}">
        <p14:creationId xmlns:p14="http://schemas.microsoft.com/office/powerpoint/2010/main" val="2546545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Acesso</a:t>
            </a:r>
            <a:endParaRPr lang="pt-BR" sz="2400" b="0" kern="0" spc="10" dirty="0"/>
          </a:p>
        </p:txBody>
      </p:sp>
      <p:sp>
        <p:nvSpPr>
          <p:cNvPr id="8" name="1 Marcador de texto"/>
          <p:cNvSpPr>
            <a:spLocks noGrp="1"/>
          </p:cNvSpPr>
          <p:nvPr>
            <p:ph type="body" sz="quarter" idx="4294967295"/>
          </p:nvPr>
        </p:nvSpPr>
        <p:spPr>
          <a:xfrm>
            <a:off x="222250" y="1122613"/>
            <a:ext cx="16232269" cy="8757467"/>
          </a:xfrm>
          <a:prstGeom prst="rect">
            <a:avLst/>
          </a:prstGeom>
        </p:spPr>
        <p:txBody>
          <a:bodyPr/>
          <a:lstStyle/>
          <a:p>
            <a:pPr marL="0" indent="0">
              <a:buNone/>
            </a:pPr>
            <a:r>
              <a:rPr lang="pt-BR" sz="2800" dirty="0" smtClean="0"/>
              <a:t>O link de acesso ao VIGIA Produção é:</a:t>
            </a:r>
          </a:p>
          <a:p>
            <a:pPr marL="0" indent="0">
              <a:buNone/>
            </a:pPr>
            <a:endParaRPr lang="pt-BR" sz="2800" dirty="0" smtClean="0"/>
          </a:p>
          <a:p>
            <a:pPr marL="0" indent="0">
              <a:buNone/>
            </a:pPr>
            <a:r>
              <a:rPr lang="pt-BR" sz="2800" dirty="0" smtClean="0">
                <a:solidFill>
                  <a:schemeClr val="accent1"/>
                </a:solidFill>
                <a:hlinkClick r:id="rId4"/>
              </a:rPr>
              <a:t>http://uscitrixpro.latam1.prosegur.local/Citrix/XenApp/site/default.aspx</a:t>
            </a:r>
            <a:endParaRPr lang="pt-BR" sz="2800" dirty="0" smtClean="0">
              <a:solidFill>
                <a:schemeClr val="accent1"/>
              </a:solidFill>
            </a:endParaRPr>
          </a:p>
          <a:p>
            <a:pPr marL="0" indent="0">
              <a:buNone/>
            </a:pPr>
            <a:endParaRPr lang="pt-BR" sz="3600" dirty="0" smtClean="0"/>
          </a:p>
          <a:p>
            <a:pPr marL="0" indent="0">
              <a:buNone/>
            </a:pPr>
            <a:endParaRPr lang="pt-BR" sz="3600" dirty="0" smtClean="0"/>
          </a:p>
          <a:p>
            <a:pPr marL="0" indent="0">
              <a:buNone/>
            </a:pPr>
            <a:endParaRPr lang="pt-BR" sz="3600"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486" y="2835275"/>
            <a:ext cx="15793128" cy="6971186"/>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a:t>Gestão de Absenteísmos</a:t>
            </a:r>
            <a:endParaRPr lang="pt-BR" sz="2400" kern="0" spc="5" dirty="0"/>
          </a:p>
        </p:txBody>
      </p:sp>
      <p:sp>
        <p:nvSpPr>
          <p:cNvPr id="9" name="object 2"/>
          <p:cNvSpPr txBox="1"/>
          <p:nvPr/>
        </p:nvSpPr>
        <p:spPr>
          <a:xfrm>
            <a:off x="689142" y="8804524"/>
            <a:ext cx="18275024" cy="612347"/>
          </a:xfrm>
          <a:prstGeom prst="rect">
            <a:avLst/>
          </a:prstGeom>
        </p:spPr>
        <p:txBody>
          <a:bodyPr vert="horz" wrap="square" lIns="0" tIns="179705" rIns="0" bIns="0" rtlCol="0">
            <a:spAutoFit/>
          </a:bodyPr>
          <a:lstStyle/>
          <a:p>
            <a:pPr algn="just"/>
            <a:r>
              <a:rPr lang="pt-BR" sz="2800" dirty="0" err="1" smtClean="0"/>
              <a:t>Obs</a:t>
            </a:r>
            <a:r>
              <a:rPr lang="pt-BR" sz="2800" dirty="0" smtClean="0"/>
              <a:t>: Nesta tela o Vigia não permite modificar absenteísmos em período fechado.</a:t>
            </a:r>
          </a:p>
        </p:txBody>
      </p:sp>
      <p:sp>
        <p:nvSpPr>
          <p:cNvPr id="12"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Para modificar um absenteísmo é necessário buscar a informação que se deseja através dos filtros, selecionar o resultado desejado e clicar no botão “Modificar”. O Vigia abrirá a tela de “Manutenção de Absenteísmo Colaborado”. O usuário deverá modificar as informações que desejar e salvar.</a:t>
            </a:r>
          </a:p>
        </p:txBody>
      </p:sp>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2076" y="2946649"/>
            <a:ext cx="12611100" cy="585787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465450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81</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a:t>
            </a:r>
            <a:r>
              <a:rPr lang="pt-BR" sz="2400" b="0" kern="0" spc="5" dirty="0" smtClean="0"/>
              <a:t>Troca de Escala</a:t>
            </a:r>
            <a:endParaRPr lang="pt-BR" sz="2400" kern="0" spc="5" dirty="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Para modificara a escala, o usuário deverá clicar com o botão direito do mouse no nome dos colaborador e selecionar a opção “Alterar escala do colaborador”.</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8" y="2530475"/>
            <a:ext cx="12868275" cy="420052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4962" y="4687887"/>
            <a:ext cx="5712377" cy="204311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97" y="6950075"/>
            <a:ext cx="12850562" cy="297717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4" name="object 2"/>
          <p:cNvSpPr txBox="1"/>
          <p:nvPr/>
        </p:nvSpPr>
        <p:spPr>
          <a:xfrm>
            <a:off x="14094962" y="2530475"/>
            <a:ext cx="5730392" cy="1905009"/>
          </a:xfrm>
          <a:prstGeom prst="rect">
            <a:avLst/>
          </a:prstGeom>
        </p:spPr>
        <p:txBody>
          <a:bodyPr vert="horz" wrap="square" lIns="0" tIns="179705" rIns="0" bIns="0" rtlCol="0">
            <a:spAutoFit/>
          </a:bodyPr>
          <a:lstStyle/>
          <a:p>
            <a:pPr algn="just"/>
            <a:r>
              <a:rPr lang="pt-BR" sz="2800" dirty="0" smtClean="0"/>
              <a:t>Como medida de segurança o Vigia apaga toda a mão de obra a partir da data de início da alteração da escala. Evitando assim Hora Extra Indevida</a:t>
            </a:r>
          </a:p>
        </p:txBody>
      </p:sp>
    </p:spTree>
    <p:extLst>
      <p:ext uri="{BB962C8B-B14F-4D97-AF65-F5344CB8AC3E}">
        <p14:creationId xmlns:p14="http://schemas.microsoft.com/office/powerpoint/2010/main" val="36505896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Manutenção Diária – </a:t>
            </a:r>
            <a:r>
              <a:rPr lang="pt-BR" sz="2400" b="0" kern="0" spc="5" dirty="0" smtClean="0"/>
              <a:t>Troca de Escala</a:t>
            </a:r>
            <a:endParaRPr lang="pt-BR" sz="2400" kern="0" spc="5" dirty="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pPr algn="just"/>
            <a:r>
              <a:rPr lang="pt-BR" sz="2800" dirty="0" smtClean="0"/>
              <a:t>Para modificar a escala em período fechado, o </a:t>
            </a:r>
            <a:r>
              <a:rPr lang="pt-BR" sz="2800" dirty="0" err="1" smtClean="0"/>
              <a:t>check</a:t>
            </a:r>
            <a:r>
              <a:rPr lang="pt-BR" sz="2800" dirty="0" smtClean="0"/>
              <a:t> ”Retificação Habilitada” deve estar marcado e o Vigia solicita como atributo obrigatório a data fim da escala. O limite para data fim é o ultimo dia de período fechado. Esta é uma medida de segurança para evitar  que se apague turnos por algum erro na manipulação do sistema</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074" y="3301999"/>
            <a:ext cx="14201775" cy="5895527"/>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636607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smtClean="0"/>
              <a:t>Assignar e Efetivar Colaboradores em Linhas</a:t>
            </a:r>
            <a:endParaRPr lang="pt-BR" sz="2400" kern="0" spc="5" dirty="0" smtClean="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No Vigia é possível adicionar colaboradores ao quadrante de duas formas.  A primeira é apenas digitando a matrícula do colaborador no campo “Adicionar colaborador por código” e em seguida pressionar a tecla TAB.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3644746"/>
            <a:ext cx="16840200" cy="6223821"/>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401314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a:t>Assignar e Efetivar Colaboradores em Linhas</a:t>
            </a:r>
            <a:endParaRPr lang="pt-BR" sz="2400" kern="0" spc="5" dirty="0"/>
          </a:p>
        </p:txBody>
      </p:sp>
      <p:sp>
        <p:nvSpPr>
          <p:cNvPr id="10" name="object 2"/>
          <p:cNvSpPr txBox="1"/>
          <p:nvPr/>
        </p:nvSpPr>
        <p:spPr>
          <a:xfrm>
            <a:off x="679450" y="1284954"/>
            <a:ext cx="18275024" cy="1474121"/>
          </a:xfrm>
          <a:prstGeom prst="rect">
            <a:avLst/>
          </a:prstGeom>
        </p:spPr>
        <p:txBody>
          <a:bodyPr vert="horz" wrap="square" lIns="0" tIns="179705" rIns="0" bIns="0" rtlCol="0">
            <a:spAutoFit/>
          </a:bodyPr>
          <a:lstStyle/>
          <a:p>
            <a:endParaRPr lang="pt-BR" sz="2800" dirty="0"/>
          </a:p>
          <a:p>
            <a:endParaRPr lang="pt-BR" sz="2800" dirty="0"/>
          </a:p>
          <a:p>
            <a:endParaRPr lang="pt-BR" sz="2800" dirty="0" smtClean="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850" y="1316871"/>
            <a:ext cx="12954000" cy="854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ângulo 1"/>
          <p:cNvSpPr/>
          <p:nvPr/>
        </p:nvSpPr>
        <p:spPr>
          <a:xfrm>
            <a:off x="450850" y="1340766"/>
            <a:ext cx="5257799" cy="3970318"/>
          </a:xfrm>
          <a:prstGeom prst="rect">
            <a:avLst/>
          </a:prstGeom>
        </p:spPr>
        <p:txBody>
          <a:bodyPr wrap="square">
            <a:spAutoFit/>
          </a:bodyPr>
          <a:lstStyle/>
          <a:p>
            <a:pPr algn="just"/>
            <a:r>
              <a:rPr lang="pt-BR" sz="2800" dirty="0"/>
              <a:t>Em seguida o Vigia apresentará uma tela para efetivação. Caso deseje efetivar, será necessário informar em qual linha o colaborador será efetivado, assim como data de início da efetivação, escala, sequencia da escala e motivo. Caso não deseje efetivar basta selecionar a opção cancelar.</a:t>
            </a:r>
          </a:p>
        </p:txBody>
      </p:sp>
    </p:spTree>
    <p:extLst>
      <p:ext uri="{BB962C8B-B14F-4D97-AF65-F5344CB8AC3E}">
        <p14:creationId xmlns:p14="http://schemas.microsoft.com/office/powerpoint/2010/main" val="1814633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5"/>
          <p:cNvPicPr/>
          <p:nvPr/>
        </p:nvPicPr>
        <p:blipFill rotWithShape="1">
          <a:blip r:embed="rId3"/>
          <a:srcRect l="2385"/>
          <a:stretch/>
        </p:blipFill>
        <p:spPr>
          <a:xfrm>
            <a:off x="1170389" y="3368897"/>
            <a:ext cx="11360642" cy="6983027"/>
          </a:xfrm>
          <a:prstGeom prst="rect">
            <a:avLst/>
          </a:prstGeom>
        </p:spPr>
      </p:pic>
      <p:pic>
        <p:nvPicPr>
          <p:cNvPr id="137" name="Imagen 136"/>
          <p:cNvPicPr>
            <a:picLocks noChangeAspect="1"/>
          </p:cNvPicPr>
          <p:nvPr/>
        </p:nvPicPr>
        <p:blipFill>
          <a:blip r:embed="rId4"/>
          <a:stretch>
            <a:fillRect/>
          </a:stretch>
        </p:blipFill>
        <p:spPr>
          <a:xfrm>
            <a:off x="17265860" y="307868"/>
            <a:ext cx="2433863" cy="1116725"/>
          </a:xfrm>
          <a:prstGeom prst="rect">
            <a:avLst/>
          </a:prstGeom>
        </p:spPr>
      </p:pic>
      <p:sp>
        <p:nvSpPr>
          <p:cNvPr id="4" name="Retângulo 3"/>
          <p:cNvSpPr/>
          <p:nvPr/>
        </p:nvSpPr>
        <p:spPr>
          <a:xfrm>
            <a:off x="524191" y="2069098"/>
            <a:ext cx="19175532" cy="1015092"/>
          </a:xfrm>
          <a:prstGeom prst="rect">
            <a:avLst/>
          </a:prstGeom>
        </p:spPr>
        <p:txBody>
          <a:bodyPr wrap="square" lIns="150785" tIns="75392" rIns="150785" bIns="75392">
            <a:spAutoFit/>
          </a:bodyPr>
          <a:lstStyle/>
          <a:p>
            <a:pPr marL="471202">
              <a:spcBef>
                <a:spcPts val="989"/>
              </a:spcBef>
            </a:pPr>
            <a:r>
              <a:rPr lang="pt-BR" sz="2800" dirty="0"/>
              <a:t>Novo recurso onde, na tela de efetivação de novos colaboradores ao quadrante, Vigia preenche automaticamente sua escala, de acordo com a escala vendida. No caso de escala 5x2 e 6x1, calcula também o dia de início do ciclo.</a:t>
            </a:r>
          </a:p>
        </p:txBody>
      </p:sp>
      <p:sp>
        <p:nvSpPr>
          <p:cNvPr id="3" name="Seta em Curva para a Direita 2"/>
          <p:cNvSpPr/>
          <p:nvPr/>
        </p:nvSpPr>
        <p:spPr>
          <a:xfrm rot="3723506">
            <a:off x="11519085" y="5279193"/>
            <a:ext cx="2214509" cy="4105108"/>
          </a:xfrm>
          <a:prstGeom prst="curvedRightArrow">
            <a:avLst>
              <a:gd name="adj1" fmla="val 25000"/>
              <a:gd name="adj2" fmla="val 50000"/>
              <a:gd name="adj3" fmla="val 31674"/>
            </a:avLst>
          </a:prstGeom>
          <a:solidFill>
            <a:srgbClr val="FFC000"/>
          </a:soli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endParaRPr lang="pt-BR">
              <a:solidFill>
                <a:schemeClr val="tx1"/>
              </a:solidFill>
            </a:endParaRPr>
          </a:p>
        </p:txBody>
      </p:sp>
      <p:sp>
        <p:nvSpPr>
          <p:cNvPr id="2" name="Arredondar Retângulo em um Canto Diagonal 1"/>
          <p:cNvSpPr/>
          <p:nvPr/>
        </p:nvSpPr>
        <p:spPr>
          <a:xfrm>
            <a:off x="14144671" y="4446696"/>
            <a:ext cx="4858491" cy="4523740"/>
          </a:xfrm>
          <a:prstGeom prst="round2Diag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lIns="150785" tIns="75392" rIns="150785" bIns="75392" rtlCol="0" anchor="ctr"/>
          <a:lstStyle/>
          <a:p>
            <a:pPr algn="ctr"/>
            <a:r>
              <a:rPr lang="pt-BR" dirty="0" smtClean="0"/>
              <a:t>O dia de início do ciclo da escala é calculado automaticamente para que a folga seja concedida em domingos (escala 6x1) ou sábados e domingos (escala 5x2).</a:t>
            </a:r>
            <a:endParaRPr lang="pt-BR" dirty="0"/>
          </a:p>
        </p:txBody>
      </p:sp>
      <p:sp>
        <p:nvSpPr>
          <p:cNvPr id="8" name="object 5"/>
          <p:cNvSpPr txBox="1">
            <a:spLocks/>
          </p:cNvSpPr>
          <p:nvPr/>
        </p:nvSpPr>
        <p:spPr>
          <a:xfrm>
            <a:off x="1136650" y="930275"/>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a:t>Assignar e Efetivar Colaboradores em Linhas</a:t>
            </a:r>
            <a:endParaRPr lang="pt-BR" sz="2400" kern="0" spc="5" dirty="0"/>
          </a:p>
        </p:txBody>
      </p:sp>
    </p:spTree>
    <p:extLst>
      <p:ext uri="{BB962C8B-B14F-4D97-AF65-F5344CB8AC3E}">
        <p14:creationId xmlns:p14="http://schemas.microsoft.com/office/powerpoint/2010/main" val="10228293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a:t>Assignar e Efetivar Colaboradores em Linhas</a:t>
            </a:r>
            <a:endParaRPr lang="pt-BR" sz="2400" kern="0" spc="5" dirty="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Caso seja efetivado corretamente, o colaborador será adicionado ao quadrante e receberá na descrição da linha, o símbolo de uma casa em cinza escuro. O símbolo sinaliza a efetivação do colaborador a esta linha.</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53" y="2606674"/>
            <a:ext cx="19226233" cy="3762375"/>
          </a:xfrm>
          <a:prstGeom prst="rect">
            <a:avLst/>
          </a:prstGeom>
          <a:noFill/>
          <a:ln>
            <a:solidFill>
              <a:schemeClr val="bg1">
                <a:lumMod val="75000"/>
              </a:schemeClr>
            </a:solidFill>
          </a:ln>
          <a:effectLst/>
        </p:spPr>
      </p:pic>
      <p:sp>
        <p:nvSpPr>
          <p:cNvPr id="2" name="Retângulo 1"/>
          <p:cNvSpPr/>
          <p:nvPr/>
        </p:nvSpPr>
        <p:spPr>
          <a:xfrm>
            <a:off x="527050" y="5273675"/>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12" name="object 2"/>
          <p:cNvSpPr txBox="1"/>
          <p:nvPr/>
        </p:nvSpPr>
        <p:spPr>
          <a:xfrm>
            <a:off x="527050" y="6721475"/>
            <a:ext cx="18427424" cy="1474121"/>
          </a:xfrm>
          <a:prstGeom prst="rect">
            <a:avLst/>
          </a:prstGeom>
        </p:spPr>
        <p:txBody>
          <a:bodyPr vert="horz" wrap="square" lIns="0" tIns="179705" rIns="0" bIns="0" rtlCol="0">
            <a:spAutoFit/>
          </a:bodyPr>
          <a:lstStyle/>
          <a:p>
            <a:pPr algn="just"/>
            <a:r>
              <a:rPr lang="pt-BR" sz="2800" dirty="0" smtClean="0"/>
              <a:t>Quando o colaborador é apenas assignado ao quadrante e não recebe nenhum turno ou absenteísmo antes do quadrante ser salvo ou atualizado, o Vigia automaticamente o removerá deste horizonte onde não há lançamentos. Evitando assim quadrantes com informações desnecessárias e facilitando a visualização do usuário.	</a:t>
            </a:r>
          </a:p>
        </p:txBody>
      </p:sp>
      <p:sp>
        <p:nvSpPr>
          <p:cNvPr id="13" name="object 2"/>
          <p:cNvSpPr txBox="1"/>
          <p:nvPr/>
        </p:nvSpPr>
        <p:spPr>
          <a:xfrm>
            <a:off x="527050" y="8626474"/>
            <a:ext cx="18427424" cy="1474121"/>
          </a:xfrm>
          <a:prstGeom prst="rect">
            <a:avLst/>
          </a:prstGeom>
        </p:spPr>
        <p:txBody>
          <a:bodyPr vert="horz" wrap="square" lIns="0" tIns="179705" rIns="0" bIns="0" rtlCol="0">
            <a:spAutoFit/>
          </a:bodyPr>
          <a:lstStyle/>
          <a:p>
            <a:pPr algn="just"/>
            <a:r>
              <a:rPr lang="pt-BR" sz="2800" dirty="0" smtClean="0"/>
              <a:t>OBS: Se o colaborador está no quadrante e o usuário desejar associar uma outra linha (do mesmo quadrante) ao mesmo, basta clicar com o botão direito do mouse no nome do colaborador  manter o cursor em cima da opção “Adicionar linha ao colaborador” e selecionar a linha desejada.</a:t>
            </a:r>
          </a:p>
        </p:txBody>
      </p:sp>
    </p:spTree>
    <p:extLst>
      <p:ext uri="{BB962C8B-B14F-4D97-AF65-F5344CB8AC3E}">
        <p14:creationId xmlns:p14="http://schemas.microsoft.com/office/powerpoint/2010/main" val="39993902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a:t>Assignar e Efetivar Colaboradores em Linhas</a:t>
            </a:r>
            <a:endParaRPr lang="pt-BR" sz="2400" kern="0" spc="5" dirty="0"/>
          </a:p>
        </p:txBody>
      </p:sp>
      <p:sp>
        <p:nvSpPr>
          <p:cNvPr id="10" name="object 2"/>
          <p:cNvSpPr txBox="1"/>
          <p:nvPr/>
        </p:nvSpPr>
        <p:spPr>
          <a:xfrm>
            <a:off x="450850" y="3206306"/>
            <a:ext cx="9220200" cy="3320781"/>
          </a:xfrm>
          <a:prstGeom prst="rect">
            <a:avLst/>
          </a:prstGeom>
        </p:spPr>
        <p:txBody>
          <a:bodyPr vert="horz" wrap="square" lIns="0" tIns="179705" rIns="0" bIns="0" rtlCol="0">
            <a:spAutoFit/>
          </a:bodyPr>
          <a:lstStyle/>
          <a:p>
            <a:pPr algn="just"/>
            <a:r>
              <a:rPr lang="pt-BR" sz="2800" dirty="0" smtClean="0"/>
              <a:t>Outra forma de adicionar o colaborador na é através do botão “Adicionar colaboradores”. Está opção deverá ser utilizada para o usuário que não saiba a matricula do colaborador que deseja adicionar. A clicar neste botão o Vigia apresentara uma tela com opções de busca e filtros. Logo ao lado do símbolo </a:t>
            </a:r>
            <a:r>
              <a:rPr lang="pt-BR" sz="3600" b="1" dirty="0" smtClean="0">
                <a:solidFill>
                  <a:srgbClr val="00B050"/>
                </a:solidFill>
              </a:rPr>
              <a:t>+ </a:t>
            </a:r>
            <a:r>
              <a:rPr lang="pt-BR" sz="2800" dirty="0" smtClean="0"/>
              <a:t>o usuário terá a opção (seta preta) de buscar somente colaboradores que trabalharam neste quadrante no mês anterior.</a:t>
            </a:r>
            <a:endParaRPr lang="pt-BR" sz="2800" b="1" dirty="0" smtClean="0">
              <a:solidFill>
                <a:srgbClr val="00B050"/>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8245475"/>
            <a:ext cx="8915400" cy="162464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2050" y="1487919"/>
            <a:ext cx="9216729" cy="6757556"/>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object 2"/>
          <p:cNvSpPr txBox="1"/>
          <p:nvPr/>
        </p:nvSpPr>
        <p:spPr>
          <a:xfrm>
            <a:off x="10089816" y="8245475"/>
            <a:ext cx="8077200" cy="1597232"/>
          </a:xfrm>
          <a:prstGeom prst="rect">
            <a:avLst/>
          </a:prstGeom>
        </p:spPr>
        <p:txBody>
          <a:bodyPr vert="horz" wrap="square" lIns="0" tIns="179705" rIns="0" bIns="0" rtlCol="0">
            <a:spAutoFit/>
          </a:bodyPr>
          <a:lstStyle/>
          <a:p>
            <a:pPr algn="just"/>
            <a:r>
              <a:rPr lang="pt-BR" sz="2800" dirty="0" smtClean="0"/>
              <a:t>Logo ao lado do símbolo </a:t>
            </a:r>
            <a:r>
              <a:rPr lang="pt-BR" sz="3600" b="1" dirty="0" smtClean="0">
                <a:solidFill>
                  <a:srgbClr val="00B050"/>
                </a:solidFill>
              </a:rPr>
              <a:t>+ </a:t>
            </a:r>
            <a:r>
              <a:rPr lang="pt-BR" sz="2800" dirty="0" smtClean="0"/>
              <a:t>o usuário terá a opção (seta preta) de buscar somente colaboradores que trabalharam neste quadrante no mês anterior.</a:t>
            </a:r>
            <a:endParaRPr lang="pt-BR" sz="2800" b="1" dirty="0" smtClean="0">
              <a:solidFill>
                <a:srgbClr val="00B050"/>
              </a:solidFill>
            </a:endParaRPr>
          </a:p>
        </p:txBody>
      </p:sp>
    </p:spTree>
    <p:extLst>
      <p:ext uri="{BB962C8B-B14F-4D97-AF65-F5344CB8AC3E}">
        <p14:creationId xmlns:p14="http://schemas.microsoft.com/office/powerpoint/2010/main" val="38565002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a:t>Assignar e Efetivar Colaboradores em Linhas</a:t>
            </a:r>
            <a:endParaRPr lang="pt-BR" sz="2400" kern="0" spc="5" dirty="0"/>
          </a:p>
        </p:txBody>
      </p:sp>
      <p:sp>
        <p:nvSpPr>
          <p:cNvPr id="13" name="object 2"/>
          <p:cNvSpPr txBox="1"/>
          <p:nvPr/>
        </p:nvSpPr>
        <p:spPr>
          <a:xfrm>
            <a:off x="838338" y="1463675"/>
            <a:ext cx="18427424" cy="1474121"/>
          </a:xfrm>
          <a:prstGeom prst="rect">
            <a:avLst/>
          </a:prstGeom>
        </p:spPr>
        <p:txBody>
          <a:bodyPr vert="horz" wrap="square" lIns="0" tIns="179705" rIns="0" bIns="0" rtlCol="0">
            <a:spAutoFit/>
          </a:bodyPr>
          <a:lstStyle/>
          <a:p>
            <a:pPr algn="just"/>
            <a:r>
              <a:rPr lang="pt-BR" sz="2800" dirty="0" smtClean="0"/>
              <a:t>Se o colaborador está no quadrante e o usuário desejar associar uma outra linha (do mesmo quadrante) ao mesmo, basta clicar com o botão direito do mouse no nome do colaborador  manter o cursor em cima da opção “Adicionar linha ao colaborador” e selecionar a linha desejada.</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3140075"/>
            <a:ext cx="15465979" cy="366236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57204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89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a:t>
            </a:r>
            <a:r>
              <a:rPr lang="pt-BR" sz="2400" kern="0" spc="5" dirty="0" smtClean="0"/>
              <a:t>Diária – </a:t>
            </a:r>
            <a:r>
              <a:rPr lang="pt-BR" sz="2400" b="0" kern="0" spc="5" dirty="0"/>
              <a:t>Assignar e Efetivar Colaboradores em Linhas</a:t>
            </a:r>
            <a:endParaRPr lang="pt-BR" sz="2400" kern="0" spc="5" dirty="0"/>
          </a:p>
        </p:txBody>
      </p:sp>
      <p:sp>
        <p:nvSpPr>
          <p:cNvPr id="13" name="object 2"/>
          <p:cNvSpPr txBox="1"/>
          <p:nvPr/>
        </p:nvSpPr>
        <p:spPr>
          <a:xfrm>
            <a:off x="838338" y="1463675"/>
            <a:ext cx="18427424" cy="1474121"/>
          </a:xfrm>
          <a:prstGeom prst="rect">
            <a:avLst/>
          </a:prstGeom>
        </p:spPr>
        <p:txBody>
          <a:bodyPr vert="horz" wrap="square" lIns="0" tIns="179705" rIns="0" bIns="0" rtlCol="0">
            <a:spAutoFit/>
          </a:bodyPr>
          <a:lstStyle/>
          <a:p>
            <a:pPr algn="just"/>
            <a:r>
              <a:rPr lang="pt-BR" sz="2800" dirty="0" smtClean="0"/>
              <a:t>Ao clicar em cima da linha comercial é possível adicionar um colaborador que já esteja no quadrante. Basta clicar com o botão direito em cima da linha, colocar o cursor do mouse em cima da opção “Adicionar colaborador na linha” e selecionar o colaborador na lista ao lado.</a:t>
            </a:r>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076" y="3902075"/>
            <a:ext cx="16681948" cy="519752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51572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Projeto Vigia</a:t>
            </a:r>
            <a:r>
              <a:rPr lang="pt-BR" sz="2400" kern="0" spc="10" dirty="0" smtClean="0"/>
              <a:t> </a:t>
            </a:r>
            <a:r>
              <a:rPr lang="pt-BR" sz="2400" kern="0" spc="5" dirty="0" smtClean="0"/>
              <a:t>– </a:t>
            </a:r>
            <a:r>
              <a:rPr lang="pt-BR" sz="2400" b="0" kern="0" spc="5" dirty="0" smtClean="0"/>
              <a:t>Integrações</a:t>
            </a:r>
            <a:endParaRPr lang="pt-BR" sz="2400" b="0" kern="0" spc="10" dirty="0"/>
          </a:p>
        </p:txBody>
      </p:sp>
      <p:sp>
        <p:nvSpPr>
          <p:cNvPr id="9" name="CaixaDeTexto 8"/>
          <p:cNvSpPr txBox="1"/>
          <p:nvPr/>
        </p:nvSpPr>
        <p:spPr>
          <a:xfrm>
            <a:off x="261256" y="980864"/>
            <a:ext cx="12152994" cy="8863965"/>
          </a:xfrm>
          <a:prstGeom prst="rect">
            <a:avLst/>
          </a:prstGeom>
          <a:noFill/>
        </p:spPr>
        <p:txBody>
          <a:bodyPr wrap="square" rtlCol="0">
            <a:spAutoFit/>
          </a:bodyPr>
          <a:lstStyle/>
          <a:p>
            <a:pPr marL="285750">
              <a:lnSpc>
                <a:spcPct val="150000"/>
              </a:lnSpc>
            </a:pPr>
            <a:r>
              <a:rPr lang="pt-BR" sz="2400" b="1" dirty="0" smtClean="0"/>
              <a:t>VIGIA possui mais integrações com ferramentas de outras áreas:</a:t>
            </a:r>
          </a:p>
          <a:p>
            <a:pPr marL="722313" lvl="1" indent="-279400">
              <a:lnSpc>
                <a:spcPct val="150000"/>
              </a:lnSpc>
            </a:pPr>
            <a:r>
              <a:rPr lang="pt-BR" sz="2400" b="1" dirty="0" smtClean="0"/>
              <a:t>Comercial</a:t>
            </a:r>
          </a:p>
          <a:p>
            <a:pPr marL="987425" lvl="2" indent="-265113">
              <a:lnSpc>
                <a:spcPct val="150000"/>
              </a:lnSpc>
              <a:buFont typeface="Wingdings" panose="05000000000000000000" pitchFamily="2" charset="2"/>
              <a:buChar char="Ø"/>
            </a:pPr>
            <a:r>
              <a:rPr lang="pt-BR" sz="2400" dirty="0" smtClean="0"/>
              <a:t>Padronização de códigos</a:t>
            </a:r>
          </a:p>
          <a:p>
            <a:pPr marL="987425" lvl="2" indent="-265113">
              <a:lnSpc>
                <a:spcPct val="150000"/>
              </a:lnSpc>
              <a:buFont typeface="Wingdings" panose="05000000000000000000" pitchFamily="2" charset="2"/>
              <a:buChar char="Ø"/>
            </a:pPr>
            <a:r>
              <a:rPr lang="pt-BR" sz="2400" dirty="0" smtClean="0"/>
              <a:t>Dados adicionais de OT’s</a:t>
            </a:r>
          </a:p>
          <a:p>
            <a:pPr marL="987425" lvl="2" indent="-265113">
              <a:lnSpc>
                <a:spcPct val="150000"/>
              </a:lnSpc>
              <a:buFont typeface="Wingdings" panose="05000000000000000000" pitchFamily="2" charset="2"/>
              <a:buChar char="Ø"/>
            </a:pPr>
            <a:r>
              <a:rPr lang="pt-BR" sz="2400" dirty="0" smtClean="0"/>
              <a:t>Escalas</a:t>
            </a:r>
          </a:p>
          <a:p>
            <a:pPr marL="722313" lvl="1" indent="-279400">
              <a:lnSpc>
                <a:spcPct val="150000"/>
              </a:lnSpc>
            </a:pPr>
            <a:r>
              <a:rPr lang="pt-BR" sz="2400" b="1" dirty="0" smtClean="0"/>
              <a:t>Recursos Humanos</a:t>
            </a:r>
          </a:p>
          <a:p>
            <a:pPr marL="987425" lvl="2" indent="-265113">
              <a:lnSpc>
                <a:spcPct val="150000"/>
              </a:lnSpc>
              <a:buFont typeface="Wingdings" panose="05000000000000000000" pitchFamily="2" charset="2"/>
              <a:buChar char="Ø"/>
            </a:pPr>
            <a:r>
              <a:rPr lang="pt-BR" sz="2400" dirty="0" smtClean="0"/>
              <a:t>Dados adicionais de colaboradores</a:t>
            </a:r>
          </a:p>
          <a:p>
            <a:pPr marL="987425" lvl="2" indent="-265113">
              <a:lnSpc>
                <a:spcPct val="150000"/>
              </a:lnSpc>
              <a:buFont typeface="Wingdings" panose="05000000000000000000" pitchFamily="2" charset="2"/>
              <a:buChar char="Ø"/>
            </a:pPr>
            <a:r>
              <a:rPr lang="pt-BR" sz="2400" dirty="0" smtClean="0"/>
              <a:t>Escalas</a:t>
            </a:r>
          </a:p>
          <a:p>
            <a:pPr marL="987425" lvl="2" indent="-265113">
              <a:lnSpc>
                <a:spcPct val="150000"/>
              </a:lnSpc>
              <a:buFont typeface="Wingdings" panose="05000000000000000000" pitchFamily="2" charset="2"/>
              <a:buChar char="Ø"/>
            </a:pPr>
            <a:r>
              <a:rPr lang="pt-BR" sz="2400" dirty="0" smtClean="0"/>
              <a:t>Finiquitos</a:t>
            </a:r>
          </a:p>
          <a:p>
            <a:pPr marL="987425" lvl="2" indent="-265113">
              <a:lnSpc>
                <a:spcPct val="150000"/>
              </a:lnSpc>
              <a:buFont typeface="Wingdings" panose="05000000000000000000" pitchFamily="2" charset="2"/>
              <a:buChar char="Ø"/>
            </a:pPr>
            <a:r>
              <a:rPr lang="pt-BR" sz="2400" dirty="0" smtClean="0"/>
              <a:t>Retificações</a:t>
            </a:r>
          </a:p>
          <a:p>
            <a:pPr marL="987425" lvl="2" indent="-265113">
              <a:lnSpc>
                <a:spcPct val="150000"/>
              </a:lnSpc>
              <a:buFont typeface="Wingdings" panose="05000000000000000000" pitchFamily="2" charset="2"/>
              <a:buChar char="Ø"/>
            </a:pPr>
            <a:r>
              <a:rPr lang="pt-BR" sz="2400" dirty="0" smtClean="0"/>
              <a:t>Absenteísmo</a:t>
            </a:r>
          </a:p>
          <a:p>
            <a:pPr marL="722313" lvl="1" indent="-279400">
              <a:lnSpc>
                <a:spcPct val="150000"/>
              </a:lnSpc>
            </a:pPr>
            <a:r>
              <a:rPr lang="pt-BR" sz="2400" b="1" dirty="0" smtClean="0"/>
              <a:t>Faturamento</a:t>
            </a:r>
          </a:p>
          <a:p>
            <a:pPr marL="987425" lvl="2" indent="-265113">
              <a:lnSpc>
                <a:spcPct val="150000"/>
              </a:lnSpc>
              <a:buFont typeface="Wingdings" panose="05000000000000000000" pitchFamily="2" charset="2"/>
              <a:buChar char="Ø"/>
            </a:pPr>
            <a:r>
              <a:rPr lang="pt-BR" sz="2400" dirty="0" smtClean="0"/>
              <a:t>Envio de colaboradores e horários</a:t>
            </a:r>
          </a:p>
          <a:p>
            <a:pPr marL="987425" lvl="2" indent="-265113">
              <a:lnSpc>
                <a:spcPct val="150000"/>
              </a:lnSpc>
              <a:buFont typeface="Wingdings" panose="05000000000000000000" pitchFamily="2" charset="2"/>
              <a:buChar char="Ø"/>
            </a:pPr>
            <a:r>
              <a:rPr lang="pt-BR" sz="2400" dirty="0" smtClean="0"/>
              <a:t>Período diferenciado</a:t>
            </a:r>
          </a:p>
          <a:p>
            <a:pPr marL="987425" lvl="2" indent="-265113">
              <a:lnSpc>
                <a:spcPct val="150000"/>
              </a:lnSpc>
              <a:buFont typeface="Wingdings" panose="05000000000000000000" pitchFamily="2" charset="2"/>
              <a:buChar char="Ø"/>
            </a:pPr>
            <a:r>
              <a:rPr lang="pt-BR" sz="2400" dirty="0" smtClean="0"/>
              <a:t>Retificações</a:t>
            </a:r>
          </a:p>
          <a:p>
            <a:endParaRPr lang="pt-BR" sz="2400" dirty="0"/>
          </a:p>
        </p:txBody>
      </p:sp>
      <p:graphicFrame>
        <p:nvGraphicFramePr>
          <p:cNvPr id="12" name="Diagrama 11"/>
          <p:cNvGraphicFramePr/>
          <p:nvPr>
            <p:extLst>
              <p:ext uri="{D42A27DB-BD31-4B8C-83A1-F6EECF244321}">
                <p14:modId xmlns:p14="http://schemas.microsoft.com/office/powerpoint/2010/main" val="3484982667"/>
              </p:ext>
            </p:extLst>
          </p:nvPr>
        </p:nvGraphicFramePr>
        <p:xfrm>
          <a:off x="8604250" y="1539875"/>
          <a:ext cx="11049000" cy="83049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580602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90</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a:t>Manutenção Diária – </a:t>
            </a:r>
            <a:r>
              <a:rPr lang="pt-BR" sz="2400" b="0" kern="0" spc="5" dirty="0" smtClean="0"/>
              <a:t>Histórico de Efetivações e Escalas</a:t>
            </a:r>
            <a:endParaRPr lang="pt-BR" sz="2400" kern="0" spc="5" dirty="0"/>
          </a:p>
        </p:txBody>
      </p:sp>
      <p:sp>
        <p:nvSpPr>
          <p:cNvPr id="10" name="object 2"/>
          <p:cNvSpPr txBox="1"/>
          <p:nvPr/>
        </p:nvSpPr>
        <p:spPr>
          <a:xfrm>
            <a:off x="679450" y="1284954"/>
            <a:ext cx="18275024" cy="1043234"/>
          </a:xfrm>
          <a:prstGeom prst="rect">
            <a:avLst/>
          </a:prstGeom>
        </p:spPr>
        <p:txBody>
          <a:bodyPr vert="horz" wrap="square" lIns="0" tIns="179705" rIns="0" bIns="0" rtlCol="0">
            <a:spAutoFit/>
          </a:bodyPr>
          <a:lstStyle/>
          <a:p>
            <a:pPr algn="just"/>
            <a:r>
              <a:rPr lang="pt-BR" sz="2800" dirty="0" smtClean="0"/>
              <a:t>Na tela “Histórico de Efetivações e Escalas”, é possível consultar o histórico de troca de posto efetivo e escalas. Para realizar a consulta o usuário deve selecionar o colaborador e o período desejado.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557" y="2606675"/>
            <a:ext cx="15974986" cy="6993442"/>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67688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82"/>
            <a:ext cx="20104100" cy="11302668"/>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000885" y="4803907"/>
            <a:ext cx="8127365" cy="948337"/>
          </a:xfrm>
          <a:prstGeom prst="rect">
            <a:avLst/>
          </a:prstGeom>
        </p:spPr>
        <p:txBody>
          <a:bodyPr vert="horz" wrap="square" lIns="0" tIns="12065" rIns="0" bIns="0" rtlCol="0">
            <a:spAutoFit/>
          </a:bodyPr>
          <a:lstStyle/>
          <a:p>
            <a:pPr marL="12700">
              <a:lnSpc>
                <a:spcPts val="7259"/>
              </a:lnSpc>
              <a:spcBef>
                <a:spcPts val="95"/>
              </a:spcBef>
            </a:pPr>
            <a:r>
              <a:rPr lang="pt-BR" sz="6600" dirty="0" smtClean="0"/>
              <a:t>Revisões</a:t>
            </a:r>
            <a:endParaRPr sz="6600" dirty="0"/>
          </a:p>
        </p:txBody>
      </p:sp>
      <p:sp>
        <p:nvSpPr>
          <p:cNvPr id="4" name="object 2"/>
          <p:cNvSpPr txBox="1">
            <a:spLocks/>
          </p:cNvSpPr>
          <p:nvPr/>
        </p:nvSpPr>
        <p:spPr>
          <a:xfrm>
            <a:off x="1075161" y="4803907"/>
            <a:ext cx="969818" cy="948337"/>
          </a:xfrm>
          <a:prstGeom prst="rect">
            <a:avLst/>
          </a:prstGeom>
        </p:spPr>
        <p:txBody>
          <a:bodyPr vert="horz" wrap="square" lIns="0" tIns="12065" rIns="0" bIns="0" rtlCol="0">
            <a:spAutoFit/>
          </a:bodyPr>
          <a:lstStyle>
            <a:lvl1pPr>
              <a:defRPr sz="2450" b="1" i="0">
                <a:solidFill>
                  <a:srgbClr val="58595B"/>
                </a:solidFill>
                <a:latin typeface="Trebuchet MS"/>
                <a:ea typeface="+mj-ea"/>
                <a:cs typeface="Trebuchet MS"/>
              </a:defRPr>
            </a:lvl1pPr>
          </a:lstStyle>
          <a:p>
            <a:pPr marL="12700">
              <a:lnSpc>
                <a:spcPts val="7259"/>
              </a:lnSpc>
              <a:spcBef>
                <a:spcPts val="95"/>
              </a:spcBef>
            </a:pPr>
            <a:r>
              <a:rPr lang="en-US" sz="6600" kern="0" spc="-5" dirty="0" smtClean="0">
                <a:solidFill>
                  <a:schemeClr val="bg1"/>
                </a:solidFill>
              </a:rPr>
              <a:t>6.</a:t>
            </a:r>
            <a:endParaRPr lang="en-US" sz="6600" kern="0" dirty="0">
              <a:solidFill>
                <a:schemeClr val="bg1"/>
              </a:solidFill>
            </a:endParaRPr>
          </a:p>
        </p:txBody>
      </p:sp>
    </p:spTree>
    <p:extLst>
      <p:ext uri="{BB962C8B-B14F-4D97-AF65-F5344CB8AC3E}">
        <p14:creationId xmlns:p14="http://schemas.microsoft.com/office/powerpoint/2010/main" val="24659849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92</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Alarmes</a:t>
            </a:r>
            <a:endParaRPr lang="pt-BR" sz="2400" kern="0" spc="5" dirty="0"/>
          </a:p>
        </p:txBody>
      </p:sp>
      <p:sp>
        <p:nvSpPr>
          <p:cNvPr id="10" name="object 2"/>
          <p:cNvSpPr txBox="1"/>
          <p:nvPr/>
        </p:nvSpPr>
        <p:spPr>
          <a:xfrm>
            <a:off x="693153" y="930275"/>
            <a:ext cx="18275024" cy="2335896"/>
          </a:xfrm>
          <a:prstGeom prst="rect">
            <a:avLst/>
          </a:prstGeom>
        </p:spPr>
        <p:txBody>
          <a:bodyPr vert="horz" wrap="square" lIns="0" tIns="179705" rIns="0" bIns="0" rtlCol="0">
            <a:spAutoFit/>
          </a:bodyPr>
          <a:lstStyle/>
          <a:p>
            <a:pPr algn="just"/>
            <a:r>
              <a:rPr lang="pt-BR" sz="2800" dirty="0" smtClean="0"/>
              <a:t>O acesso à tela pode ser realizado através do item 05. Controle Delegação &gt;&gt; Alarmes. A tela de alarmes possibilita ao usuário realizar consultas de alarmes pendentes de resolver. Para consultar o usuário deve selecionar o alarme desejado (é possível consultar dois ou mais por vez). Além do tipo de alarme, o usuário pode consultar Por Estrutura Prosegur, Estrutura Cliente, Período e Empresa. Depois de selecionar os filtros desejados, o usuário deve clicar no botão “Executar”. O resultado será apresentado na parta inferior da tela. Para facilitar as tratativas dos alarmes o usuário pode exportar o resultado para Excel.</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383" y="3342370"/>
            <a:ext cx="13626563" cy="6773085"/>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676884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93</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905009"/>
          </a:xfrm>
          <a:prstGeom prst="rect">
            <a:avLst/>
          </a:prstGeom>
        </p:spPr>
        <p:txBody>
          <a:bodyPr vert="horz" wrap="square" lIns="0" tIns="179705" rIns="0" bIns="0" rtlCol="0">
            <a:spAutoFit/>
          </a:bodyPr>
          <a:lstStyle/>
          <a:p>
            <a:pPr algn="just"/>
            <a:r>
              <a:rPr lang="pt-BR" sz="2800" dirty="0" smtClean="0"/>
              <a:t>Espelho Operacional Detalhado – O Caminho para acessar este relatório é </a:t>
            </a:r>
            <a:r>
              <a:rPr lang="pt-BR" sz="2800" b="1" dirty="0" smtClean="0"/>
              <a:t>12. Relatórios &gt;&gt; Gerador de Listagem</a:t>
            </a:r>
            <a:r>
              <a:rPr lang="pt-BR" sz="2800" dirty="0" smtClean="0"/>
              <a:t>. No campo “Listagem a Consultar” o usuário deve selecionar a opção “Espelho Operacional Detalhado”. Em seguida o usuário deve selecionar os filtros desejados e clicar no botão “Filtrar”. Em seguida o Vigia apresentará o resultado da busca na parte inferior da tela.</a:t>
            </a:r>
            <a:endParaRPr lang="pt-BR" sz="2800" b="1"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2897280"/>
            <a:ext cx="13011150" cy="69342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814378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94</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043234"/>
          </a:xfrm>
          <a:prstGeom prst="rect">
            <a:avLst/>
          </a:prstGeom>
        </p:spPr>
        <p:txBody>
          <a:bodyPr vert="horz" wrap="square" lIns="0" tIns="179705" rIns="0" bIns="0" rtlCol="0">
            <a:spAutoFit/>
          </a:bodyPr>
          <a:lstStyle/>
          <a:p>
            <a:pPr algn="just"/>
            <a:r>
              <a:rPr lang="pt-BR" sz="2800" dirty="0" smtClean="0"/>
              <a:t>Espelho Operacional Detalhado –  Para exportar as informações basta clicar no botão “Exportar para Excel” e em seguida selecionar a pasta destino.</a:t>
            </a:r>
            <a:endParaRPr lang="pt-BR" sz="2800" b="1" dirty="0" smtClean="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49" y="2225675"/>
            <a:ext cx="13563599" cy="6741848"/>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object 2"/>
          <p:cNvSpPr txBox="1"/>
          <p:nvPr/>
        </p:nvSpPr>
        <p:spPr>
          <a:xfrm>
            <a:off x="984250" y="9083675"/>
            <a:ext cx="18275024" cy="1043234"/>
          </a:xfrm>
          <a:prstGeom prst="rect">
            <a:avLst/>
          </a:prstGeom>
        </p:spPr>
        <p:txBody>
          <a:bodyPr vert="horz" wrap="square" lIns="0" tIns="179705" rIns="0" bIns="0" rtlCol="0">
            <a:spAutoFit/>
          </a:bodyPr>
          <a:lstStyle/>
          <a:p>
            <a:pPr algn="just"/>
            <a:r>
              <a:rPr lang="pt-BR" sz="2800" dirty="0" smtClean="0"/>
              <a:t>OBS: O arquivo será gerado em formato comprimido. O usuário deve ter um programa compressor de arquivos instalado para extrair a planilha.</a:t>
            </a:r>
            <a:endParaRPr lang="pt-BR" sz="2800" b="1" dirty="0" smtClean="0"/>
          </a:p>
        </p:txBody>
      </p:sp>
    </p:spTree>
    <p:extLst>
      <p:ext uri="{BB962C8B-B14F-4D97-AF65-F5344CB8AC3E}">
        <p14:creationId xmlns:p14="http://schemas.microsoft.com/office/powerpoint/2010/main" val="6537541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95</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450850" y="854066"/>
            <a:ext cx="19354799" cy="1905009"/>
          </a:xfrm>
          <a:prstGeom prst="rect">
            <a:avLst/>
          </a:prstGeom>
        </p:spPr>
        <p:txBody>
          <a:bodyPr vert="horz" wrap="square" lIns="0" tIns="179705" rIns="0" bIns="0" rtlCol="0">
            <a:spAutoFit/>
          </a:bodyPr>
          <a:lstStyle/>
          <a:p>
            <a:pPr algn="just"/>
            <a:r>
              <a:rPr lang="pt-BR" sz="2800" dirty="0" smtClean="0"/>
              <a:t>Base de Colaboradores – O caminho para acessar o relatório é 12. Relatórios &gt;&gt; Brasil &gt;&gt; Relatório Base de Colaboradores. Ao clicar na opção Relatório Base de colaboradores o usuário será direcionado para uma página no Internet Explorer 2003 e uma tela de filtros será aberta no centro do monitor. Logo deverá selecionar </a:t>
            </a:r>
            <a:r>
              <a:rPr lang="pt-BR" sz="2800" dirty="0"/>
              <a:t>os filtros que desejar (Data referencia, Colaborador, Regional e </a:t>
            </a:r>
            <a:r>
              <a:rPr lang="pt-BR" sz="2800" dirty="0" err="1"/>
              <a:t>etc</a:t>
            </a:r>
            <a:r>
              <a:rPr lang="pt-BR" sz="2800" dirty="0"/>
              <a:t>) e em seguida clicar no botão executar consulta. Em instantes o </a:t>
            </a:r>
            <a:r>
              <a:rPr lang="pt-BR" sz="2800" dirty="0" smtClean="0"/>
              <a:t>Vigia </a:t>
            </a:r>
            <a:r>
              <a:rPr lang="pt-BR" sz="2800" dirty="0"/>
              <a:t>apresentará o resultado da Busca no navegador</a:t>
            </a:r>
            <a:r>
              <a:rPr lang="pt-BR" sz="2800" dirty="0" smtClean="0"/>
              <a:t>.</a:t>
            </a:r>
            <a:endParaRPr lang="pt-BR" sz="2800" dirty="0"/>
          </a:p>
        </p:txBody>
      </p:sp>
      <p:sp>
        <p:nvSpPr>
          <p:cNvPr id="12" name="object 2"/>
          <p:cNvSpPr txBox="1"/>
          <p:nvPr/>
        </p:nvSpPr>
        <p:spPr>
          <a:xfrm>
            <a:off x="679450" y="9183441"/>
            <a:ext cx="18275024" cy="1043234"/>
          </a:xfrm>
          <a:prstGeom prst="rect">
            <a:avLst/>
          </a:prstGeom>
        </p:spPr>
        <p:txBody>
          <a:bodyPr vert="horz" wrap="square" lIns="0" tIns="179705" rIns="0" bIns="0" rtlCol="0">
            <a:spAutoFit/>
          </a:bodyPr>
          <a:lstStyle/>
          <a:p>
            <a:pPr algn="just"/>
            <a:r>
              <a:rPr lang="pt-BR" sz="2800" dirty="0" smtClean="0"/>
              <a:t>OBS: Utilizar preferencialmente o Navegador </a:t>
            </a:r>
            <a:r>
              <a:rPr lang="pt-BR" sz="2800" dirty="0" err="1" smtClean="0"/>
              <a:t>Chrome</a:t>
            </a:r>
            <a:r>
              <a:rPr lang="pt-BR" sz="2800" dirty="0"/>
              <a:t> </a:t>
            </a:r>
            <a:r>
              <a:rPr lang="pt-BR" sz="2800" dirty="0" smtClean="0"/>
              <a:t>(Copiar URL e colar no </a:t>
            </a:r>
            <a:r>
              <a:rPr lang="pt-BR" sz="2800" dirty="0" err="1" smtClean="0"/>
              <a:t>Chrome</a:t>
            </a:r>
            <a:r>
              <a:rPr lang="pt-BR" sz="2800" dirty="0" smtClean="0"/>
              <a:t>). Neste navegado, o Layout é “clean” e o ambiente totalmente traduzido.</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2759075"/>
            <a:ext cx="13011150" cy="65151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687646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96</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043234"/>
          </a:xfrm>
          <a:prstGeom prst="rect">
            <a:avLst/>
          </a:prstGeom>
        </p:spPr>
        <p:txBody>
          <a:bodyPr vert="horz" wrap="square" lIns="0" tIns="179705" rIns="0" bIns="0" rtlCol="0">
            <a:spAutoFit/>
          </a:bodyPr>
          <a:lstStyle/>
          <a:p>
            <a:pPr algn="just"/>
            <a:r>
              <a:rPr lang="pt-BR" sz="2800" dirty="0" smtClean="0"/>
              <a:t>Base de Colaboradores – Para exportar o resultado da busca para Excel, o usuário deve clicar em Documento &gt;&gt; Salvar no meu computador como &gt;&gt; Excel. Imediatamente o informe será gerado pelo navegador.</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2320925"/>
            <a:ext cx="13011150" cy="66675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71409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97</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450850" y="854066"/>
            <a:ext cx="19354799" cy="1905009"/>
          </a:xfrm>
          <a:prstGeom prst="rect">
            <a:avLst/>
          </a:prstGeom>
        </p:spPr>
        <p:txBody>
          <a:bodyPr vert="horz" wrap="square" lIns="0" tIns="179705" rIns="0" bIns="0" rtlCol="0">
            <a:spAutoFit/>
          </a:bodyPr>
          <a:lstStyle/>
          <a:p>
            <a:pPr algn="just"/>
            <a:r>
              <a:rPr lang="pt-BR" sz="2800" dirty="0" err="1" smtClean="0"/>
              <a:t>Dotación</a:t>
            </a:r>
            <a:r>
              <a:rPr lang="pt-BR" sz="2800" dirty="0" smtClean="0"/>
              <a:t> - O caminho para acessar o relatório é 12. Relatórios &gt;&gt; Brasil &gt;&gt; Relatório </a:t>
            </a:r>
            <a:r>
              <a:rPr lang="pt-BR" sz="2800" dirty="0" err="1" smtClean="0"/>
              <a:t>Dotación</a:t>
            </a:r>
            <a:r>
              <a:rPr lang="pt-BR" sz="2800" dirty="0" smtClean="0"/>
              <a:t>. Ao clicar na opção Relatório </a:t>
            </a:r>
            <a:r>
              <a:rPr lang="pt-BR" sz="2800" dirty="0" err="1" smtClean="0"/>
              <a:t>Dotación</a:t>
            </a:r>
            <a:r>
              <a:rPr lang="pt-BR" sz="2800" dirty="0" smtClean="0"/>
              <a:t> o usuário será direcionado para uma página no Internet Explorer 2003 e uma tela de filtros será aberta no centro do monitor. Logo deverá </a:t>
            </a:r>
            <a:r>
              <a:rPr lang="pt-BR" sz="2800" dirty="0"/>
              <a:t>selecionar os filtros que desejar (Data referencia, Colaborador, Regional e </a:t>
            </a:r>
            <a:r>
              <a:rPr lang="pt-BR" sz="2800" dirty="0" err="1"/>
              <a:t>etc</a:t>
            </a:r>
            <a:r>
              <a:rPr lang="pt-BR" sz="2800" dirty="0"/>
              <a:t>) e em seguida clicar no botão executar consulta. Em instantes o </a:t>
            </a:r>
            <a:r>
              <a:rPr lang="pt-BR" sz="2800" dirty="0" smtClean="0"/>
              <a:t>Vigia </a:t>
            </a:r>
            <a:r>
              <a:rPr lang="pt-BR" sz="2800" dirty="0"/>
              <a:t>apresentará o resultado da Busca no navegador</a:t>
            </a:r>
            <a:r>
              <a:rPr lang="pt-BR" sz="2800" dirty="0" smtClean="0"/>
              <a:t>.</a:t>
            </a:r>
            <a:endParaRPr lang="pt-BR" sz="28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98" y="2911475"/>
            <a:ext cx="13833301" cy="7023373"/>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81359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98</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0" name="object 2"/>
          <p:cNvSpPr txBox="1"/>
          <p:nvPr/>
        </p:nvSpPr>
        <p:spPr>
          <a:xfrm>
            <a:off x="693153" y="930275"/>
            <a:ext cx="18275024" cy="1043234"/>
          </a:xfrm>
          <a:prstGeom prst="rect">
            <a:avLst/>
          </a:prstGeom>
        </p:spPr>
        <p:txBody>
          <a:bodyPr vert="horz" wrap="square" lIns="0" tIns="179705" rIns="0" bIns="0" rtlCol="0">
            <a:spAutoFit/>
          </a:bodyPr>
          <a:lstStyle/>
          <a:p>
            <a:pPr algn="just"/>
            <a:r>
              <a:rPr lang="pt-BR" sz="2800" dirty="0" err="1" smtClean="0"/>
              <a:t>Dotación</a:t>
            </a:r>
            <a:r>
              <a:rPr lang="pt-BR" sz="2800" dirty="0" smtClean="0"/>
              <a:t> – Para exportar o resultado da busca para Excel, o usuário deve clicar em Documento &gt;&gt; Salvar no meu computador como &gt;&gt; Excel. Imediatamente o informe será gerado pelo navegador.</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0" y="2378075"/>
            <a:ext cx="15825562" cy="6881687"/>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961999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0" y="10064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10302875"/>
            <a:ext cx="20104100" cy="0"/>
          </a:xfrm>
          <a:prstGeom prst="line">
            <a:avLst/>
          </a:prstGeom>
          <a:ln w="38100">
            <a:solidFill>
              <a:srgbClr val="FFD3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5264" t="36507" r="17088" b="39249"/>
          <a:stretch/>
        </p:blipFill>
        <p:spPr>
          <a:xfrm>
            <a:off x="16951151" y="244475"/>
            <a:ext cx="2003323" cy="508780"/>
          </a:xfrm>
          <a:prstGeom prst="rect">
            <a:avLst/>
          </a:prstGeom>
        </p:spPr>
      </p:pic>
      <p:sp>
        <p:nvSpPr>
          <p:cNvPr id="31" name="Slide Number Placeholder 30"/>
          <p:cNvSpPr>
            <a:spLocks noGrp="1"/>
          </p:cNvSpPr>
          <p:nvPr>
            <p:ph type="sldNum" sz="quarter" idx="7"/>
          </p:nvPr>
        </p:nvSpPr>
        <p:spPr>
          <a:xfrm>
            <a:off x="18697066" y="10533209"/>
            <a:ext cx="380365" cy="371897"/>
          </a:xfrm>
        </p:spPr>
        <p:txBody>
          <a:bodyPr/>
          <a:lstStyle/>
          <a:p>
            <a:pPr marL="25400">
              <a:lnSpc>
                <a:spcPts val="2910"/>
              </a:lnSpc>
            </a:pPr>
            <a:fld id="{81D60167-4931-47E6-BA6A-407CBD079E47}" type="slidenum">
              <a:rPr lang="uk-UA" spc="10" smtClean="0">
                <a:solidFill>
                  <a:srgbClr val="4C4C4C"/>
                </a:solidFill>
              </a:rPr>
              <a:t>99</a:t>
            </a:fld>
            <a:endParaRPr lang="uk-UA" spc="10" dirty="0">
              <a:solidFill>
                <a:srgbClr val="4C4C4C"/>
              </a:solidFill>
            </a:endParaRPr>
          </a:p>
        </p:txBody>
      </p:sp>
      <p:sp>
        <p:nvSpPr>
          <p:cNvPr id="11" name="object 5"/>
          <p:cNvSpPr txBox="1">
            <a:spLocks/>
          </p:cNvSpPr>
          <p:nvPr/>
        </p:nvSpPr>
        <p:spPr>
          <a:xfrm>
            <a:off x="1136650" y="314651"/>
            <a:ext cx="10668000" cy="384721"/>
          </a:xfrm>
          <a:prstGeom prst="rect">
            <a:avLst/>
          </a:prstGeom>
        </p:spPr>
        <p:txBody>
          <a:bodyPr vert="horz" wrap="square" lIns="0" tIns="15240" rIns="0" bIns="0" rtlCol="0">
            <a:spAutoFit/>
          </a:bodyPr>
          <a:lstStyle>
            <a:lvl1pPr>
              <a:defRPr sz="2450" b="1" i="0">
                <a:solidFill>
                  <a:srgbClr val="58595B"/>
                </a:solidFill>
                <a:latin typeface="Trebuchet MS"/>
                <a:ea typeface="+mj-ea"/>
                <a:cs typeface="Trebuchet MS"/>
              </a:defRPr>
            </a:lvl1pPr>
          </a:lstStyle>
          <a:p>
            <a:pPr marL="12700">
              <a:spcBef>
                <a:spcPts val="120"/>
              </a:spcBef>
            </a:pPr>
            <a:r>
              <a:rPr lang="pt-BR" sz="2400" kern="0" spc="5" dirty="0" smtClean="0"/>
              <a:t>Revisões – </a:t>
            </a:r>
            <a:r>
              <a:rPr lang="pt-BR" sz="2400" b="0" kern="0" spc="5" dirty="0" smtClean="0"/>
              <a:t>Relatórios</a:t>
            </a:r>
            <a:endParaRPr lang="pt-BR" sz="2400" kern="0" spc="5" dirty="0"/>
          </a:p>
        </p:txBody>
      </p:sp>
      <p:sp>
        <p:nvSpPr>
          <p:cNvPr id="12" name="object 2"/>
          <p:cNvSpPr txBox="1"/>
          <p:nvPr/>
        </p:nvSpPr>
        <p:spPr>
          <a:xfrm>
            <a:off x="679450" y="930275"/>
            <a:ext cx="18275024" cy="1474121"/>
          </a:xfrm>
          <a:prstGeom prst="rect">
            <a:avLst/>
          </a:prstGeom>
        </p:spPr>
        <p:txBody>
          <a:bodyPr vert="horz" wrap="square" lIns="0" tIns="179705" rIns="0" bIns="0" rtlCol="0">
            <a:spAutoFit/>
          </a:bodyPr>
          <a:lstStyle/>
          <a:p>
            <a:pPr algn="just"/>
            <a:r>
              <a:rPr lang="pt-BR" sz="2800" dirty="0" smtClean="0"/>
              <a:t>Ao tentar exportar pelo Internet Explorer 2003, o navegador apresentará um pop-up. O usuário deve clicar no pop-up e selecionar a opção “Download file”. Neste momento o Navegado recarregará a página e os filtros e buscas deverão ser refeitos. O processo para extração a Excel deve ser refeito. </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97" y="2746875"/>
            <a:ext cx="13011150" cy="5524500"/>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0123" y="5234490"/>
            <a:ext cx="6463609" cy="4793749"/>
          </a:xfrm>
          <a:prstGeom prst="rect">
            <a:avLst/>
          </a:prstGeom>
          <a:ln w="9525">
            <a:solidFill>
              <a:schemeClr val="bg1">
                <a:lumMod val="75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object 2"/>
          <p:cNvSpPr txBox="1"/>
          <p:nvPr/>
        </p:nvSpPr>
        <p:spPr>
          <a:xfrm>
            <a:off x="406065" y="8550275"/>
            <a:ext cx="12160585" cy="1474121"/>
          </a:xfrm>
          <a:prstGeom prst="rect">
            <a:avLst/>
          </a:prstGeom>
        </p:spPr>
        <p:txBody>
          <a:bodyPr vert="horz" wrap="square" lIns="0" tIns="179705" rIns="0" bIns="0" rtlCol="0">
            <a:spAutoFit/>
          </a:bodyPr>
          <a:lstStyle/>
          <a:p>
            <a:pPr algn="just"/>
            <a:r>
              <a:rPr lang="pt-BR" sz="2800" dirty="0" smtClean="0"/>
              <a:t>Ao selecionar a opção Excel, o navegador abrirá uma janela para seleção de pasta destino. O usuário só terão acesso a suas pastas no disco “C”. Após selecionar a pasta destino o usuário poderá salvar a informação.</a:t>
            </a:r>
          </a:p>
        </p:txBody>
      </p:sp>
    </p:spTree>
    <p:extLst>
      <p:ext uri="{BB962C8B-B14F-4D97-AF65-F5344CB8AC3E}">
        <p14:creationId xmlns:p14="http://schemas.microsoft.com/office/powerpoint/2010/main" val="3758135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25528</TotalTime>
  <Words>5855</Words>
  <Application>Microsoft Office PowerPoint</Application>
  <PresentationFormat>Personalizar</PresentationFormat>
  <Paragraphs>536</Paragraphs>
  <Slides>105</Slides>
  <Notes>105</Notes>
  <HiddenSlides>0</HiddenSlides>
  <MMClips>0</MMClips>
  <ScaleCrop>false</ScaleCrop>
  <HeadingPairs>
    <vt:vector size="4" baseType="variant">
      <vt:variant>
        <vt:lpstr>Tema</vt:lpstr>
      </vt:variant>
      <vt:variant>
        <vt:i4>1</vt:i4>
      </vt:variant>
      <vt:variant>
        <vt:lpstr>Títulos de slides</vt:lpstr>
      </vt:variant>
      <vt:variant>
        <vt:i4>105</vt:i4>
      </vt:variant>
    </vt:vector>
  </HeadingPairs>
  <TitlesOfParts>
    <vt:vector size="106" baseType="lpstr">
      <vt:lpstr>Office Theme</vt:lpstr>
      <vt:lpstr>Manual do Usuário do Vigia Janeiro 2020 </vt:lpstr>
      <vt:lpstr>ÍNDICE</vt:lpstr>
      <vt:lpstr>ÍNDICE</vt:lpstr>
      <vt:lpstr>ÍNDICE</vt:lpstr>
      <vt:lpstr>Introdução</vt:lpstr>
      <vt:lpstr>Apresentação do PowerPoint</vt:lpstr>
      <vt:lpstr>Itens Gerais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OT’s</vt:lpstr>
      <vt:lpstr>Apresentação do PowerPoint</vt:lpstr>
      <vt:lpstr>Apresentação do PowerPoint</vt:lpstr>
      <vt:lpstr>Apresentação do PowerPoint</vt:lpstr>
      <vt:lpstr>Apresentação do PowerPoint</vt:lpstr>
      <vt:lpstr>Apresentação do PowerPoint</vt:lpstr>
      <vt:lpstr>Apresentação do PowerPoint</vt:lpstr>
      <vt:lpstr>Quadrantes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Planificação</vt:lpstr>
      <vt:lpstr>Apresentação do PowerPoint</vt:lpstr>
      <vt:lpstr>Manutenção Diária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Revisões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H_AF_BASE_C22_SegurPro_Identidade_PPT</dc:title>
  <dc:creator>Bruno Roberto da Silva</dc:creator>
  <cp:lastModifiedBy>Lohane Ribeiro</cp:lastModifiedBy>
  <cp:revision>334</cp:revision>
  <cp:lastPrinted>2018-06-08T19:05:02Z</cp:lastPrinted>
  <dcterms:created xsi:type="dcterms:W3CDTF">2018-01-16T12:08:15Z</dcterms:created>
  <dcterms:modified xsi:type="dcterms:W3CDTF">2020-01-24T20:34:36Z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2018-01-16T00:00:00Z</vt:filetime>
  </property>
  <property fmtid="{D5CDD505-2E9C-101B-9397-08002B2CF9AE}" pid="3" name="Creator">
    <vt:lpwstr>Adobe Illustrator CC 2017 (Macintosh)</vt:lpwstr>
  </property>
  <property fmtid="{D5CDD505-2E9C-101B-9397-08002B2CF9AE}" pid="4" name="LastSaved">
    <vt:filetime>2018-01-16T00:00:00Z</vt:filetime>
  </property>
</Properties>
</file>